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520" r:id="rId2"/>
    <p:sldId id="521" r:id="rId3"/>
    <p:sldId id="355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523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81" r:id="rId63"/>
    <p:sldId id="583" r:id="rId64"/>
    <p:sldId id="582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8"/>
    <p:restoredTop sz="82822"/>
  </p:normalViewPr>
  <p:slideViewPr>
    <p:cSldViewPr snapToGrid="0" snapToObjects="1">
      <p:cViewPr varScale="1">
        <p:scale>
          <a:sx n="84" d="100"/>
          <a:sy n="84" d="100"/>
        </p:scale>
        <p:origin x="19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2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orvath.genetics.ucla.edu/html/CoexpressionNetwork/Rpackages/WGCNA/Tutorials/FemaleLiver-Data.zip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R-manual/R-devel/library/stats/html/hclust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10th</a:t>
            </a:r>
            <a:r>
              <a:rPr lang="en-US" altLang="ko-KR" b="1" dirty="0">
                <a:latin typeface="Arial"/>
                <a:cs typeface="Arial"/>
              </a:rPr>
              <a:t> Lecture														2020. 5.28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0019" y="2747244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Coexpression</a:t>
            </a:r>
            <a:r>
              <a:rPr lang="en-US" sz="2400" dirty="0">
                <a:latin typeface="Arial"/>
                <a:cs typeface="Arial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05141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34C1F59-7C0A-4544-A36F-A088BE64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1" y="1051641"/>
            <a:ext cx="6453686" cy="5667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03577-B31C-5740-86E5-16FBC5EE231A}"/>
              </a:ext>
            </a:extLst>
          </p:cNvPr>
          <p:cNvSpPr txBox="1"/>
          <p:nvPr/>
        </p:nvSpPr>
        <p:spPr>
          <a:xfrm>
            <a:off x="1234093" y="540328"/>
            <a:ext cx="25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Random Network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1D8C5-7946-DB40-92F4-A92C9EAC289E}"/>
              </a:ext>
            </a:extLst>
          </p:cNvPr>
          <p:cNvSpPr txBox="1"/>
          <p:nvPr/>
        </p:nvSpPr>
        <p:spPr>
          <a:xfrm>
            <a:off x="3624028" y="540328"/>
            <a:ext cx="243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Scale-Free Network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6B376-75DC-EE45-B891-2FA0619AD295}"/>
              </a:ext>
            </a:extLst>
          </p:cNvPr>
          <p:cNvSpPr txBox="1"/>
          <p:nvPr/>
        </p:nvSpPr>
        <p:spPr>
          <a:xfrm>
            <a:off x="5999016" y="573975"/>
            <a:ext cx="313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Hierarchical Network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22D2D-1DA7-2243-9C77-CFDA930BCE75}"/>
              </a:ext>
            </a:extLst>
          </p:cNvPr>
          <p:cNvSpPr txBox="1"/>
          <p:nvPr/>
        </p:nvSpPr>
        <p:spPr>
          <a:xfrm>
            <a:off x="7699374" y="458585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연결된</a:t>
            </a:r>
            <a:r>
              <a:rPr kumimoji="1" lang="ko-KR" altLang="en-US" dirty="0"/>
              <a:t> 빈도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624C7-5795-6047-9D8A-00B525C78EAF}"/>
              </a:ext>
            </a:extLst>
          </p:cNvPr>
          <p:cNvSpPr txBox="1"/>
          <p:nvPr/>
        </p:nvSpPr>
        <p:spPr>
          <a:xfrm>
            <a:off x="536574" y="3562381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각</a:t>
            </a:r>
            <a:r>
              <a:rPr kumimoji="1" lang="ko-KR" altLang="en-US" sz="1600" dirty="0"/>
              <a:t> 노드의</a:t>
            </a:r>
            <a:endParaRPr kumimoji="1" lang="en-US" altLang="ko-KR" sz="1600" dirty="0"/>
          </a:p>
          <a:p>
            <a:r>
              <a:rPr kumimoji="1" lang="ko-KR" altLang="en-US" sz="1600" dirty="0"/>
              <a:t>연결 횟수 </a:t>
            </a:r>
            <a:endParaRPr kumimoji="1" lang="ko-Kore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1B374-42DC-D34B-9C87-CCA22A581E26}"/>
              </a:ext>
            </a:extLst>
          </p:cNvPr>
          <p:cNvSpPr txBox="1"/>
          <p:nvPr/>
        </p:nvSpPr>
        <p:spPr>
          <a:xfrm>
            <a:off x="433874" y="5513971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군집의</a:t>
            </a:r>
            <a:endParaRPr kumimoji="1" lang="en-US" altLang="ko-Kore-KR" sz="1600" dirty="0"/>
          </a:p>
          <a:p>
            <a:r>
              <a:rPr kumimoji="1" lang="ko-Kore-KR" altLang="en-US" sz="1600" dirty="0"/>
              <a:t>빈도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A2DFE-C686-334A-A90D-49F72E2E99A2}"/>
              </a:ext>
            </a:extLst>
          </p:cNvPr>
          <p:cNvSpPr txBox="1"/>
          <p:nvPr/>
        </p:nvSpPr>
        <p:spPr>
          <a:xfrm>
            <a:off x="13795" y="85440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대부분의 노드는</a:t>
            </a:r>
            <a:endParaRPr kumimoji="1" lang="en-US" altLang="ko-KR" sz="1400" dirty="0"/>
          </a:p>
          <a:p>
            <a:r>
              <a:rPr kumimoji="1" lang="ko-KR" altLang="en-US" sz="1400" dirty="0"/>
              <a:t> 평균적인 연결 </a:t>
            </a:r>
            <a:endParaRPr kumimoji="1" lang="en-US" altLang="ko-KR" sz="1400" dirty="0"/>
          </a:p>
          <a:p>
            <a:r>
              <a:rPr kumimoji="1" lang="ko-KR" altLang="en-US" sz="1400" dirty="0"/>
              <a:t>회수를 갖는다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5E4DA-8D94-254C-ABC2-FC1D8CB4CC34}"/>
              </a:ext>
            </a:extLst>
          </p:cNvPr>
          <p:cNvSpPr txBox="1"/>
          <p:nvPr/>
        </p:nvSpPr>
        <p:spPr>
          <a:xfrm>
            <a:off x="3633517" y="2608274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극소수의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‘</a:t>
            </a:r>
            <a:r>
              <a:rPr kumimoji="1" lang="ko-KR" altLang="en-US" sz="1200" dirty="0"/>
              <a:t>허브</a:t>
            </a:r>
            <a:r>
              <a:rPr kumimoji="1" lang="en-US" altLang="ko-KR" sz="1200" dirty="0"/>
              <a:t>’</a:t>
            </a:r>
            <a:r>
              <a:rPr kumimoji="1" lang="ko-KR" altLang="en-US" sz="1200" dirty="0"/>
              <a:t> 가</a:t>
            </a:r>
            <a:endParaRPr kumimoji="1" lang="en-US" altLang="ko-KR" sz="1200" dirty="0"/>
          </a:p>
          <a:p>
            <a:r>
              <a:rPr kumimoji="1" lang="ko-KR" altLang="en-US" sz="1200" dirty="0"/>
              <a:t> 높은 연결을 가지고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대부분의 노드는</a:t>
            </a:r>
            <a:endParaRPr kumimoji="1" lang="en-US" altLang="ko-KR" sz="1200" dirty="0"/>
          </a:p>
          <a:p>
            <a:r>
              <a:rPr kumimoji="1" lang="ko-KR" altLang="en-US" sz="1200" dirty="0"/>
              <a:t> 별로 높은 연결이 없다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B4756-725C-CA48-8F3F-A088B699992E}"/>
              </a:ext>
            </a:extLst>
          </p:cNvPr>
          <p:cNvSpPr txBox="1"/>
          <p:nvPr/>
        </p:nvSpPr>
        <p:spPr>
          <a:xfrm>
            <a:off x="7570801" y="1347786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위계 구조의</a:t>
            </a:r>
            <a:endParaRPr kumimoji="1" lang="en-US" altLang="ko-KR" sz="1200" dirty="0"/>
          </a:p>
          <a:p>
            <a:r>
              <a:rPr kumimoji="1" lang="ko-KR" altLang="en-US" sz="1200" dirty="0"/>
              <a:t>네트워크 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3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BBBA27-96DD-ED46-95A7-BA93F9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249382" y="2008909"/>
            <a:ext cx="8645236" cy="2840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90631-4233-704B-A4D7-44A666FE27F3}"/>
              </a:ext>
            </a:extLst>
          </p:cNvPr>
          <p:cNvSpPr txBox="1"/>
          <p:nvPr/>
        </p:nvSpPr>
        <p:spPr>
          <a:xfrm>
            <a:off x="1800636" y="498764"/>
            <a:ext cx="646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Modular Networks</a:t>
            </a:r>
            <a:r>
              <a:rPr kumimoji="1" lang="ko-KR" altLang="en-US" sz="2800" b="1" dirty="0"/>
              <a:t> 네트워크의 모듈 정도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413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0BFED-CC49-884A-A4CC-FE3A5DF2D0A0}"/>
              </a:ext>
            </a:extLst>
          </p:cNvPr>
          <p:cNvSpPr txBox="1"/>
          <p:nvPr/>
        </p:nvSpPr>
        <p:spPr>
          <a:xfrm>
            <a:off x="0" y="471055"/>
            <a:ext cx="8806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모든 </a:t>
            </a:r>
            <a:r>
              <a:rPr kumimoji="1" lang="en-US" altLang="ko-KR" sz="2400" b="1" dirty="0"/>
              <a:t>Biological Networks</a:t>
            </a:r>
            <a:r>
              <a:rPr kumimoji="1" lang="ko-KR" altLang="en-US" sz="2400" b="1" dirty="0"/>
              <a:t>에 대한 내용을 다루는 것은 한 학기 분량</a:t>
            </a:r>
            <a:endParaRPr kumimoji="1" lang="ko-Kore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D910E-3833-1F40-ACE1-A530C6189230}"/>
              </a:ext>
            </a:extLst>
          </p:cNvPr>
          <p:cNvSpPr txBox="1"/>
          <p:nvPr/>
        </p:nvSpPr>
        <p:spPr>
          <a:xfrm>
            <a:off x="249382" y="1413164"/>
            <a:ext cx="834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Gene </a:t>
            </a:r>
            <a:r>
              <a:rPr kumimoji="1" lang="en-US" altLang="ko-KR" b="1" dirty="0" err="1"/>
              <a:t>Coexpression</a:t>
            </a:r>
            <a:r>
              <a:rPr kumimoji="1" lang="en-US" altLang="ko-KR" b="1" dirty="0"/>
              <a:t> Network </a:t>
            </a:r>
            <a:r>
              <a:rPr kumimoji="1" lang="ko-KR" altLang="en-US" b="1" dirty="0"/>
              <a:t>의 구축과 이를 이용한 분석에 국한하여 다룸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C77AE-59F9-7D41-A9F1-C4B156F4C8FD}"/>
              </a:ext>
            </a:extLst>
          </p:cNvPr>
          <p:cNvSpPr txBox="1"/>
          <p:nvPr/>
        </p:nvSpPr>
        <p:spPr>
          <a:xfrm>
            <a:off x="249382" y="2262940"/>
            <a:ext cx="861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RNA-Seq, Microarray </a:t>
            </a:r>
            <a:r>
              <a:rPr kumimoji="1" lang="ko-KR" altLang="en-US" b="1" dirty="0"/>
              <a:t>데이터를 이용하여 </a:t>
            </a:r>
            <a:r>
              <a:rPr kumimoji="1" lang="en-US" altLang="ko-Kore-KR" b="1" dirty="0"/>
              <a:t>Gene </a:t>
            </a:r>
            <a:r>
              <a:rPr kumimoji="1" lang="en-US" altLang="ko-Kore-KR" b="1" dirty="0" err="1"/>
              <a:t>Coexpression</a:t>
            </a:r>
            <a:r>
              <a:rPr kumimoji="1" lang="en-US" altLang="ko-Kore-KR" b="1" dirty="0"/>
              <a:t> Network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구축하는 툴은</a:t>
            </a:r>
            <a:endParaRPr kumimoji="1" lang="en-US" altLang="ko-KR" b="1" dirty="0"/>
          </a:p>
          <a:p>
            <a:r>
              <a:rPr kumimoji="1" lang="ko-KR" altLang="en-US" b="1" dirty="0"/>
              <a:t>다수 존재하지만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20A99-E379-914D-B729-FF033E59CADE}"/>
              </a:ext>
            </a:extLst>
          </p:cNvPr>
          <p:cNvSpPr txBox="1"/>
          <p:nvPr/>
        </p:nvSpPr>
        <p:spPr>
          <a:xfrm>
            <a:off x="991380" y="3057173"/>
            <a:ext cx="7130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WCGNA (</a:t>
            </a:r>
            <a:r>
              <a:rPr lang="en" altLang="ko-Kore-KR" b="1" dirty="0"/>
              <a:t>Weighted Correlation Network Analysis) </a:t>
            </a:r>
            <a:r>
              <a:rPr lang="ko-KR" altLang="en-US" b="1" dirty="0"/>
              <a:t>라는 도구를</a:t>
            </a:r>
            <a:endParaRPr lang="en-US" altLang="ko-KR" b="1" dirty="0"/>
          </a:p>
          <a:p>
            <a:r>
              <a:rPr lang="ko-KR" altLang="en-US" b="1" dirty="0"/>
              <a:t>중심으로 설명함 </a:t>
            </a:r>
            <a:br>
              <a:rPr lang="en" altLang="ko-Kore-KR" b="1" dirty="0"/>
            </a:b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11E25-6DF9-E24B-9FB8-C8C78DCD67A1}"/>
              </a:ext>
            </a:extLst>
          </p:cNvPr>
          <p:cNvSpPr txBox="1"/>
          <p:nvPr/>
        </p:nvSpPr>
        <p:spPr>
          <a:xfrm>
            <a:off x="249382" y="3764064"/>
            <a:ext cx="800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horvath.genetics.ucla.edu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CoexpressionNetwork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Rpackages</a:t>
            </a:r>
            <a:r>
              <a:rPr kumimoji="1" lang="en" altLang="ko-Kore-KR" dirty="0"/>
              <a:t>/WGCNA/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006C3-ECDC-7249-8E96-40450BF68906}"/>
              </a:ext>
            </a:extLst>
          </p:cNvPr>
          <p:cNvSpPr txBox="1"/>
          <p:nvPr/>
        </p:nvSpPr>
        <p:spPr>
          <a:xfrm>
            <a:off x="249382" y="4228159"/>
            <a:ext cx="786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/>
              <a:t>https://bmcbioinformatics.biomedcentral.com/articles/10.1186/1471-2105-9-559</a:t>
            </a:r>
          </a:p>
        </p:txBody>
      </p:sp>
    </p:spTree>
    <p:extLst>
      <p:ext uri="{BB962C8B-B14F-4D97-AF65-F5344CB8AC3E}">
        <p14:creationId xmlns:p14="http://schemas.microsoft.com/office/powerpoint/2010/main" val="1753043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84E01C15-FEB8-514D-AD06-D434C42F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52600"/>
            <a:ext cx="8267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1078D5-BC3D-B048-A752-02163390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900"/>
            <a:ext cx="7620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1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90C91A-3F6A-CC4E-B4E4-64CA156D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850"/>
            <a:ext cx="9144000" cy="531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D3C24-06D7-3B4F-80D2-D89E847D7FE8}"/>
              </a:ext>
            </a:extLst>
          </p:cNvPr>
          <p:cNvSpPr txBox="1"/>
          <p:nvPr/>
        </p:nvSpPr>
        <p:spPr>
          <a:xfrm>
            <a:off x="86637" y="402518"/>
            <a:ext cx="897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특정한</a:t>
            </a:r>
            <a:r>
              <a:rPr kumimoji="1" lang="ko-KR" altLang="en-US" b="1" dirty="0"/>
              <a:t> 유전자가 여러 조건에서 어떻게 </a:t>
            </a:r>
            <a:r>
              <a:rPr kumimoji="1" lang="ko-KR" altLang="en-US" b="1" dirty="0" err="1"/>
              <a:t>발현되는지의</a:t>
            </a:r>
            <a:r>
              <a:rPr kumimoji="1" lang="ko-KR" altLang="en-US" b="1" dirty="0"/>
              <a:t> 유사성을 이용하여 네트워크 구축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220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75164E-DED4-0047-B031-A7D46C46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77"/>
            <a:ext cx="9144000" cy="5503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B4B48-2AD1-ED46-8DCB-968E1324B671}"/>
              </a:ext>
            </a:extLst>
          </p:cNvPr>
          <p:cNvSpPr txBox="1"/>
          <p:nvPr/>
        </p:nvSpPr>
        <p:spPr>
          <a:xfrm>
            <a:off x="2773680" y="307945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유사하게</a:t>
            </a:r>
            <a:r>
              <a:rPr kumimoji="1" lang="ko-KR" altLang="en-US" b="1" dirty="0"/>
              <a:t> 발현되는 유전자 모듈을 찾아냄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884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9BF6DD-032D-2541-A6AD-1206897F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08"/>
            <a:ext cx="9144000" cy="614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038F5-34D3-B847-8189-8E9946ABD838}"/>
              </a:ext>
            </a:extLst>
          </p:cNvPr>
          <p:cNvSpPr txBox="1"/>
          <p:nvPr/>
        </p:nvSpPr>
        <p:spPr>
          <a:xfrm>
            <a:off x="1325880" y="0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유전자 모듈과 표현형과의 관계를 찾아서 연관되는 유전자 군을 찾음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4011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8AF32E-5919-0C45-96A6-32095CA8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08"/>
            <a:ext cx="9144000" cy="556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D2B4C-F240-A348-9AC8-4E3AC1623898}"/>
              </a:ext>
            </a:extLst>
          </p:cNvPr>
          <p:cNvSpPr txBox="1"/>
          <p:nvPr/>
        </p:nvSpPr>
        <p:spPr>
          <a:xfrm>
            <a:off x="2847008" y="292062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각각</a:t>
            </a:r>
            <a:r>
              <a:rPr kumimoji="1" lang="ko-KR" altLang="en-US" b="1" dirty="0"/>
              <a:t> 모듈의 핵심 유전자를 탐색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080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5E461F-8C0E-1647-859F-EEAC27E23077}"/>
              </a:ext>
            </a:extLst>
          </p:cNvPr>
          <p:cNvSpPr/>
          <p:nvPr/>
        </p:nvSpPr>
        <p:spPr>
          <a:xfrm>
            <a:off x="922023" y="1501616"/>
            <a:ext cx="7330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alibri" panose="020F0502020204030204" pitchFamily="34" charset="0"/>
              </a:rPr>
              <a:t>Genes with </a:t>
            </a:r>
            <a:r>
              <a:rPr lang="en" altLang="ko-Kore-KR" b="1" dirty="0">
                <a:latin typeface="Calibri" panose="020F0502020204030204" pitchFamily="34" charset="0"/>
              </a:rPr>
              <a:t>similar expression patterns </a:t>
            </a:r>
            <a:r>
              <a:rPr lang="en" altLang="ko-Kore-KR" dirty="0">
                <a:latin typeface="Calibri" panose="020F0502020204030204" pitchFamily="34" charset="0"/>
              </a:rPr>
              <a:t>are of interest because they may be </a:t>
            </a:r>
          </a:p>
          <a:p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tightly co-regulated </a:t>
            </a:r>
            <a:endParaRPr lang="en" altLang="ko-Kore-KR" dirty="0"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functionally related </a:t>
            </a:r>
            <a:endParaRPr lang="en" altLang="ko-Kore-KR" dirty="0"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latin typeface="Calibri" panose="020F0502020204030204" pitchFamily="34" charset="0"/>
              </a:rPr>
              <a:t>members of the same pathway </a:t>
            </a:r>
            <a:endParaRPr lang="en" altLang="ko-Kore-KR" dirty="0">
              <a:latin typeface="Arial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4443F-3180-DE4A-BF9F-3689E63CA768}"/>
              </a:ext>
            </a:extLst>
          </p:cNvPr>
          <p:cNvSpPr txBox="1"/>
          <p:nvPr/>
        </p:nvSpPr>
        <p:spPr>
          <a:xfrm>
            <a:off x="2270760" y="441960"/>
            <a:ext cx="4221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WGCNA </a:t>
            </a:r>
            <a:r>
              <a:rPr kumimoji="1" lang="ko-KR" altLang="en-US" sz="2800" b="1" dirty="0"/>
              <a:t>분석의 핵심 가설 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8D530-341A-454B-9F35-FFF05633CF47}"/>
              </a:ext>
            </a:extLst>
          </p:cNvPr>
          <p:cNvSpPr txBox="1"/>
          <p:nvPr/>
        </p:nvSpPr>
        <p:spPr>
          <a:xfrm>
            <a:off x="922023" y="3429000"/>
            <a:ext cx="7461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WGCNA is a </a:t>
            </a:r>
            <a:r>
              <a:rPr lang="en" altLang="ko-Kore-KR" b="1" dirty="0"/>
              <a:t>guilt-by-association </a:t>
            </a:r>
            <a:r>
              <a:rPr lang="en" altLang="ko-Kore-KR" dirty="0"/>
              <a:t>approach:</a:t>
            </a:r>
          </a:p>
          <a:p>
            <a:br>
              <a:rPr lang="en" altLang="ko-Kore-KR" dirty="0"/>
            </a:br>
            <a:r>
              <a:rPr lang="en" altLang="ko-Kore-KR" dirty="0"/>
              <a:t>Encourages hypotheses about genes based on their close network neighbors. </a:t>
            </a:r>
          </a:p>
          <a:p>
            <a:r>
              <a:rPr kumimoji="1" lang="ko-KR" altLang="en-US" dirty="0"/>
              <a:t>네트워크 상의 인접한 유전자는 기능적으로 연결되어 있을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321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91290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:GO term enrichment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07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2C7F1-4FE5-BB49-9FFB-13EC450792C7}"/>
              </a:ext>
            </a:extLst>
          </p:cNvPr>
          <p:cNvSpPr txBox="1"/>
          <p:nvPr/>
        </p:nvSpPr>
        <p:spPr>
          <a:xfrm>
            <a:off x="2413396" y="25372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유전자 발현 데이터 </a:t>
            </a:r>
            <a:r>
              <a:rPr kumimoji="1" lang="en-US" altLang="ko-KR" b="1" dirty="0"/>
              <a:t>(Microarray, RNA-Seq)</a:t>
            </a:r>
            <a:endParaRPr kumimoji="1" lang="ko-Kore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1837157-F335-E34A-8150-F30BE252ECA4}"/>
              </a:ext>
            </a:extLst>
          </p:cNvPr>
          <p:cNvCxnSpPr/>
          <p:nvPr/>
        </p:nvCxnSpPr>
        <p:spPr>
          <a:xfrm>
            <a:off x="4160520" y="623054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35B736-251A-5244-B83A-81110E2EBD74}"/>
              </a:ext>
            </a:extLst>
          </p:cNvPr>
          <p:cNvSpPr txBox="1"/>
          <p:nvPr/>
        </p:nvSpPr>
        <p:spPr>
          <a:xfrm>
            <a:off x="2529840" y="1874520"/>
            <a:ext cx="362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Weighted correlation network </a:t>
            </a:r>
            <a:r>
              <a:rPr kumimoji="1" lang="ko-KR" altLang="en-US" b="1" dirty="0"/>
              <a:t>구축 </a:t>
            </a:r>
            <a:endParaRPr kumimoji="1" lang="ko-Kore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13EFAD-CD19-FE48-A494-48F627E5113C}"/>
              </a:ext>
            </a:extLst>
          </p:cNvPr>
          <p:cNvCxnSpPr/>
          <p:nvPr/>
        </p:nvCxnSpPr>
        <p:spPr>
          <a:xfrm>
            <a:off x="4160520" y="2301240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C2382E-5EEC-3B4A-8469-38E89CE7ACCF}"/>
              </a:ext>
            </a:extLst>
          </p:cNvPr>
          <p:cNvSpPr txBox="1"/>
          <p:nvPr/>
        </p:nvSpPr>
        <p:spPr>
          <a:xfrm>
            <a:off x="2413396" y="3515916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유전자</a:t>
            </a:r>
            <a:r>
              <a:rPr kumimoji="1" lang="ko-KR" altLang="en-US" b="1" dirty="0"/>
              <a:t> 모듈과 각각 모듈에 속하는 유전자 목록 확보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FD05E5-A973-6748-998D-56379F9A54EF}"/>
              </a:ext>
            </a:extLst>
          </p:cNvPr>
          <p:cNvCxnSpPr/>
          <p:nvPr/>
        </p:nvCxnSpPr>
        <p:spPr>
          <a:xfrm>
            <a:off x="4160520" y="3885248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FDE827-AD94-574C-B1D4-74DF65E58146}"/>
              </a:ext>
            </a:extLst>
          </p:cNvPr>
          <p:cNvSpPr txBox="1"/>
          <p:nvPr/>
        </p:nvSpPr>
        <p:spPr>
          <a:xfrm>
            <a:off x="2529840" y="5013960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모듈과</a:t>
            </a:r>
            <a:r>
              <a:rPr kumimoji="1" lang="ko-KR" altLang="en-US" b="1" dirty="0"/>
              <a:t> 표현형 데이터의 상관관계 검색 </a:t>
            </a:r>
            <a:endParaRPr kumimoji="1" lang="ko-Kore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638CA8-F158-2B40-842B-AFF60868282E}"/>
              </a:ext>
            </a:extLst>
          </p:cNvPr>
          <p:cNvCxnSpPr>
            <a:cxnSpLocks/>
          </p:cNvCxnSpPr>
          <p:nvPr/>
        </p:nvCxnSpPr>
        <p:spPr>
          <a:xfrm>
            <a:off x="4160520" y="5383292"/>
            <a:ext cx="0" cy="880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1C2F2-B154-9E46-8998-06E799D988CB}"/>
              </a:ext>
            </a:extLst>
          </p:cNvPr>
          <p:cNvSpPr txBox="1"/>
          <p:nvPr/>
        </p:nvSpPr>
        <p:spPr>
          <a:xfrm>
            <a:off x="2413396" y="6327338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모듈</a:t>
            </a:r>
            <a:r>
              <a:rPr kumimoji="1" lang="ko-KR" altLang="en-US" b="1" dirty="0"/>
              <a:t> 내에서 표현형과 관련된 핵심 유전자 발굴 </a:t>
            </a:r>
            <a:endParaRPr kumimoji="1" lang="ko-Kore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1C22B0-D169-364B-9939-A6B51E3F518B}"/>
              </a:ext>
            </a:extLst>
          </p:cNvPr>
          <p:cNvCxnSpPr>
            <a:cxnSpLocks/>
          </p:cNvCxnSpPr>
          <p:nvPr/>
        </p:nvCxnSpPr>
        <p:spPr>
          <a:xfrm flipH="1">
            <a:off x="1003215" y="3700582"/>
            <a:ext cx="1310640" cy="1004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52622A-C0E6-B94B-9E80-D00D3040B54B}"/>
              </a:ext>
            </a:extLst>
          </p:cNvPr>
          <p:cNvSpPr txBox="1"/>
          <p:nvPr/>
        </p:nvSpPr>
        <p:spPr>
          <a:xfrm>
            <a:off x="317884" y="4705470"/>
            <a:ext cx="12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Pathway</a:t>
            </a:r>
          </a:p>
          <a:p>
            <a:r>
              <a:rPr kumimoji="1" lang="en-US" altLang="ko-Kore-KR" dirty="0"/>
              <a:t>Analysis, </a:t>
            </a:r>
          </a:p>
          <a:p>
            <a:r>
              <a:rPr kumimoji="1" lang="en-US" altLang="ko-Kore-KR" dirty="0"/>
              <a:t>GO Analysis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A757172-7859-A341-8A7D-A3DA29AE4C5E}"/>
              </a:ext>
            </a:extLst>
          </p:cNvPr>
          <p:cNvCxnSpPr>
            <a:cxnSpLocks/>
          </p:cNvCxnSpPr>
          <p:nvPr/>
        </p:nvCxnSpPr>
        <p:spPr>
          <a:xfrm flipH="1">
            <a:off x="4342964" y="4418648"/>
            <a:ext cx="2071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03BCA6-79BF-7345-8DC3-FDCEFA57E597}"/>
              </a:ext>
            </a:extLst>
          </p:cNvPr>
          <p:cNvSpPr txBox="1"/>
          <p:nvPr/>
        </p:nvSpPr>
        <p:spPr>
          <a:xfrm>
            <a:off x="6483657" y="429589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표현형 데이터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2752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607C8-D92A-1F4D-A3FB-35341D11B35D}"/>
              </a:ext>
            </a:extLst>
          </p:cNvPr>
          <p:cNvSpPr txBox="1"/>
          <p:nvPr/>
        </p:nvSpPr>
        <p:spPr>
          <a:xfrm>
            <a:off x="2270760" y="441960"/>
            <a:ext cx="4124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Correlation Network </a:t>
            </a:r>
            <a:r>
              <a:rPr kumimoji="1" lang="ko-Kore-KR" altLang="en-US" sz="2800" b="1" dirty="0"/>
              <a:t>구축</a:t>
            </a:r>
            <a:r>
              <a:rPr kumimoji="1" lang="ko-KR" altLang="en-US" sz="2800" b="1" dirty="0"/>
              <a:t>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BD939-6E15-FE44-91C7-A60D03AF5AA7}"/>
              </a:ext>
            </a:extLst>
          </p:cNvPr>
          <p:cNvSpPr txBox="1"/>
          <p:nvPr/>
        </p:nvSpPr>
        <p:spPr>
          <a:xfrm>
            <a:off x="441960" y="82751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Correlation?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A2F97-CD49-ED4F-ABFF-1C75411ED52B}"/>
              </a:ext>
            </a:extLst>
          </p:cNvPr>
          <p:cNvSpPr txBox="1"/>
          <p:nvPr/>
        </p:nvSpPr>
        <p:spPr>
          <a:xfrm>
            <a:off x="914400" y="1391394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여러 조건의 샘플에서 두 개의 유전자가 어떻게 발현이 상관관계를 가지는가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3129F-64FF-644A-AD00-766DEAA64384}"/>
              </a:ext>
            </a:extLst>
          </p:cNvPr>
          <p:cNvSpPr txBox="1"/>
          <p:nvPr/>
        </p:nvSpPr>
        <p:spPr>
          <a:xfrm>
            <a:off x="347767" y="1863774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Positive Correlation :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양의 상관 관계 </a:t>
            </a:r>
            <a:endParaRPr kumimoji="1" lang="en-US" altLang="ko-Kore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Negative Correlation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음의 상관 관계 </a:t>
            </a:r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BBF566-5327-CD43-B529-A8A7AEDB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2741415"/>
            <a:ext cx="4890788" cy="416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B93E1-D7F5-3949-AD31-2B1AC271A03C}"/>
              </a:ext>
            </a:extLst>
          </p:cNvPr>
          <p:cNvSpPr txBox="1"/>
          <p:nvPr/>
        </p:nvSpPr>
        <p:spPr>
          <a:xfrm>
            <a:off x="1998796" y="342900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DE7F7-BC8D-1D4E-921A-2B3B56343DF4}"/>
              </a:ext>
            </a:extLst>
          </p:cNvPr>
          <p:cNvSpPr txBox="1"/>
          <p:nvPr/>
        </p:nvSpPr>
        <p:spPr>
          <a:xfrm>
            <a:off x="4022009" y="451640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459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C776E-8DEA-7845-94D5-81D08349BE31}"/>
              </a:ext>
            </a:extLst>
          </p:cNvPr>
          <p:cNvSpPr txBox="1"/>
          <p:nvPr/>
        </p:nvSpPr>
        <p:spPr>
          <a:xfrm>
            <a:off x="1249679" y="579120"/>
            <a:ext cx="6171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Weighted Correlation Network of Genes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각각의 유전자들의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 관계를 매트릭스 형태로 구축 </a:t>
            </a:r>
            <a:endParaRPr kumimoji="1" lang="ko-Kore-KR" altLang="en-US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79093C1-A4A5-9D4B-BC60-661CB881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1"/>
          <a:stretch/>
        </p:blipFill>
        <p:spPr>
          <a:xfrm>
            <a:off x="1738309" y="1502450"/>
            <a:ext cx="5194300" cy="3106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1AFF9-3602-064F-B87B-4D3007440D4E}"/>
              </a:ext>
            </a:extLst>
          </p:cNvPr>
          <p:cNvSpPr txBox="1"/>
          <p:nvPr/>
        </p:nvSpPr>
        <p:spPr>
          <a:xfrm>
            <a:off x="561060" y="4777363"/>
            <a:ext cx="824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유전자 간의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의 차이를 확대하여 나타내기 위하여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WCGNA </a:t>
            </a:r>
            <a:r>
              <a:rPr kumimoji="1" lang="ko-KR" altLang="en-US" dirty="0"/>
              <a:t>분석에서는</a:t>
            </a:r>
            <a:endParaRPr kumimoji="1" lang="en-US" altLang="ko-KR" dirty="0"/>
          </a:p>
          <a:p>
            <a:r>
              <a:rPr kumimoji="1" lang="ko-KR" altLang="en-US" dirty="0"/>
              <a:t>다음과 같이 유전자 간의 </a:t>
            </a:r>
            <a:r>
              <a:rPr kumimoji="1" lang="en-US" altLang="ko-KR" dirty="0"/>
              <a:t>Correlation</a:t>
            </a:r>
            <a:r>
              <a:rPr kumimoji="1" lang="ko-KR" altLang="en-US" dirty="0"/>
              <a:t>을 변형시킨다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594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8A7CF-38DD-D04E-AC9F-C20B08744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4"/>
          <a:stretch/>
        </p:blipFill>
        <p:spPr>
          <a:xfrm>
            <a:off x="0" y="855358"/>
            <a:ext cx="8747760" cy="2573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0430-947C-0C49-86B1-C13EABABFDA0}"/>
              </a:ext>
            </a:extLst>
          </p:cNvPr>
          <p:cNvSpPr txBox="1"/>
          <p:nvPr/>
        </p:nvSpPr>
        <p:spPr>
          <a:xfrm>
            <a:off x="716280" y="3581400"/>
            <a:ext cx="821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edu.isb-sib.ch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pluginfile.php</a:t>
            </a:r>
            <a:r>
              <a:rPr kumimoji="1" lang="en" altLang="ko-Kore-KR" dirty="0"/>
              <a:t>/158/course/section/65/_01_SIB2016_wgcna.pdf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6B4DB-F6FE-6A46-AB1A-843ACE0AA969}"/>
              </a:ext>
            </a:extLst>
          </p:cNvPr>
          <p:cNvSpPr txBox="1"/>
          <p:nvPr/>
        </p:nvSpPr>
        <p:spPr>
          <a:xfrm>
            <a:off x="2971800" y="118183"/>
            <a:ext cx="238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Power Terms</a:t>
            </a:r>
            <a:endParaRPr kumimoji="1" lang="ko-Kore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49133-B921-554B-99A3-B912D3A60B87}"/>
              </a:ext>
            </a:extLst>
          </p:cNvPr>
          <p:cNvSpPr txBox="1"/>
          <p:nvPr/>
        </p:nvSpPr>
        <p:spPr>
          <a:xfrm>
            <a:off x="487680" y="5516880"/>
            <a:ext cx="729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어느 급수를 취하느냐에 따라서 미세한 </a:t>
            </a:r>
            <a:r>
              <a:rPr kumimoji="1" lang="en-US" altLang="ko-KR" dirty="0"/>
              <a:t>Correlations</a:t>
            </a:r>
            <a:r>
              <a:rPr kumimoji="1" lang="ko-KR" altLang="en-US" dirty="0"/>
              <a:t>의 효과를 관찰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295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CB8584-2B51-DF48-A6A9-8BAAC773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954"/>
            <a:ext cx="9144000" cy="4314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6744A-8229-5147-AC0B-72F2712237E8}"/>
              </a:ext>
            </a:extLst>
          </p:cNvPr>
          <p:cNvSpPr txBox="1"/>
          <p:nvPr/>
        </p:nvSpPr>
        <p:spPr>
          <a:xfrm>
            <a:off x="2971800" y="472440"/>
            <a:ext cx="366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Scale-Free Networks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895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3B6D59-FA0B-AF41-A94D-94360C99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0" y="881380"/>
            <a:ext cx="4872446" cy="4528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BD370-4F7C-6444-83E3-6EF45D78D66D}"/>
              </a:ext>
            </a:extLst>
          </p:cNvPr>
          <p:cNvSpPr txBox="1"/>
          <p:nvPr/>
        </p:nvSpPr>
        <p:spPr>
          <a:xfrm>
            <a:off x="518160" y="5791954"/>
            <a:ext cx="842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WGCNA 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Scale-Free Network</a:t>
            </a:r>
            <a:r>
              <a:rPr kumimoji="1" lang="ko-KR" altLang="en-US" dirty="0"/>
              <a:t> 가 될 수 있는 최소의 급수를 선택하는 것을 권장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480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FDD746-795D-144D-B07B-B90692FE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745"/>
            <a:ext cx="9144000" cy="548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9E3F7-8031-9A43-B3D2-D4937CDEC893}"/>
              </a:ext>
            </a:extLst>
          </p:cNvPr>
          <p:cNvSpPr txBox="1"/>
          <p:nvPr/>
        </p:nvSpPr>
        <p:spPr>
          <a:xfrm>
            <a:off x="716280" y="198120"/>
            <a:ext cx="433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Correlation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0EE25-F203-5643-842B-BEBFB2FC450F}"/>
              </a:ext>
            </a:extLst>
          </p:cNvPr>
          <p:cNvSpPr txBox="1"/>
          <p:nvPr/>
        </p:nvSpPr>
        <p:spPr>
          <a:xfrm>
            <a:off x="4052991" y="6290548"/>
            <a:ext cx="5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간의 발현 유사성을 </a:t>
            </a:r>
            <a:r>
              <a:rPr kumimoji="1" lang="en-US" altLang="ko-KR" dirty="0"/>
              <a:t>Dendrogram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그림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955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69178-286A-ED4B-B143-EF0A8B90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193"/>
            <a:ext cx="9144000" cy="50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082AD-56C8-6241-AC46-426B23D1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69" y="376710"/>
            <a:ext cx="6015462" cy="6104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C3E72-7A9D-4D48-8005-04B0E3453E75}"/>
              </a:ext>
            </a:extLst>
          </p:cNvPr>
          <p:cNvSpPr txBox="1"/>
          <p:nvPr/>
        </p:nvSpPr>
        <p:spPr>
          <a:xfrm>
            <a:off x="1386487" y="7378"/>
            <a:ext cx="600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Cluster</a:t>
            </a:r>
            <a:r>
              <a:rPr kumimoji="1" lang="ko-KR" altLang="en-US" b="1" dirty="0"/>
              <a:t>된 유전자 트리를 기반으로 유전자를 모듈로 구분함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4734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0C63C9-7DE5-3247-AC3E-BA98D5BF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1" y="1893332"/>
            <a:ext cx="4100498" cy="379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380C7-89AE-6047-B8F5-1D4D9CBB2020}"/>
              </a:ext>
            </a:extLst>
          </p:cNvPr>
          <p:cNvSpPr txBox="1"/>
          <p:nvPr/>
        </p:nvSpPr>
        <p:spPr>
          <a:xfrm>
            <a:off x="2590800" y="29693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비슷한</a:t>
            </a:r>
            <a:r>
              <a:rPr kumimoji="1" lang="ko-KR" altLang="en-US" b="1" dirty="0"/>
              <a:t> 패턴을 보이는 유전자 그룹을 통합함 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A1A4F-75A2-AB47-AD99-0F75F6373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2"/>
          <a:stretch/>
        </p:blipFill>
        <p:spPr>
          <a:xfrm>
            <a:off x="4919322" y="1893332"/>
            <a:ext cx="3845373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3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Biological Network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463D0-1E8E-274E-8A3D-30D1B9AB4FD7}"/>
              </a:ext>
            </a:extLst>
          </p:cNvPr>
          <p:cNvSpPr txBox="1"/>
          <p:nvPr/>
        </p:nvSpPr>
        <p:spPr>
          <a:xfrm>
            <a:off x="734291" y="1177636"/>
            <a:ext cx="807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생물을</a:t>
            </a:r>
            <a:r>
              <a:rPr kumimoji="1" lang="ko-KR" altLang="en-US" b="1" dirty="0"/>
              <a:t> 구성하는 생체 고분자는 </a:t>
            </a:r>
            <a:r>
              <a:rPr kumimoji="1" lang="ko-KR" altLang="en-US" b="1" dirty="0" err="1"/>
              <a:t>상호관계망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(Network) </a:t>
            </a:r>
            <a:r>
              <a:rPr kumimoji="1" lang="ko-KR" altLang="en-US" b="1" dirty="0"/>
              <a:t>을 통하여 </a:t>
            </a:r>
            <a:r>
              <a:rPr kumimoji="1" lang="ko-KR" altLang="en-US" b="1" dirty="0" err="1"/>
              <a:t>생명체로써의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본질을 획득한다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51BD1-3274-C640-82EE-E44E1615D8A4}"/>
              </a:ext>
            </a:extLst>
          </p:cNvPr>
          <p:cNvSpPr txBox="1"/>
          <p:nvPr/>
        </p:nvSpPr>
        <p:spPr>
          <a:xfrm>
            <a:off x="734291" y="235676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생물학적</a:t>
            </a:r>
            <a:r>
              <a:rPr kumimoji="1" lang="ko-KR" altLang="en-US" b="1" dirty="0"/>
              <a:t> 네트워크의 종류 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90E59-88EF-6549-8B7D-490D3F4FEC74}"/>
              </a:ext>
            </a:extLst>
          </p:cNvPr>
          <p:cNvSpPr txBox="1"/>
          <p:nvPr/>
        </p:nvSpPr>
        <p:spPr>
          <a:xfrm>
            <a:off x="734291" y="3105834"/>
            <a:ext cx="774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/>
              <a:t>단백질</a:t>
            </a:r>
            <a:r>
              <a:rPr kumimoji="1" lang="en-US" altLang="ko-Kore-KR" b="1" dirty="0"/>
              <a:t>-</a:t>
            </a:r>
            <a:r>
              <a:rPr kumimoji="1" lang="ko-KR" altLang="en-US" b="1" dirty="0"/>
              <a:t>단백질 상호작용 네트워크 </a:t>
            </a:r>
            <a:r>
              <a:rPr kumimoji="1" lang="en-US" altLang="ko-KR" b="1" dirty="0"/>
              <a:t>(Protein-Protein Interaction Network) </a:t>
            </a:r>
            <a:r>
              <a:rPr kumimoji="1" lang="en-US" altLang="ko-KR" dirty="0"/>
              <a:t>:  </a:t>
            </a:r>
          </a:p>
          <a:p>
            <a:r>
              <a:rPr kumimoji="1" lang="ko-KR" altLang="en-US" dirty="0"/>
              <a:t>단백질</a:t>
            </a:r>
            <a:r>
              <a:rPr kumimoji="1" lang="en-US" altLang="ko-KR" dirty="0"/>
              <a:t>-</a:t>
            </a:r>
            <a:r>
              <a:rPr kumimoji="1" lang="ko-KR" altLang="en-US" dirty="0"/>
              <a:t>단백질의 물리적인 상호작용에 의한 구축 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8C610A-D003-2041-B46F-782D0764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836048"/>
            <a:ext cx="4679950" cy="27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1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0B4DB1-AF0C-6E47-82F4-4480B60C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76" y="0"/>
            <a:ext cx="67342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4B121-7A97-E94D-A41B-3F375B24BB55}"/>
              </a:ext>
            </a:extLst>
          </p:cNvPr>
          <p:cNvSpPr txBox="1"/>
          <p:nvPr/>
        </p:nvSpPr>
        <p:spPr>
          <a:xfrm>
            <a:off x="198120" y="553212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모듈을</a:t>
            </a:r>
            <a:r>
              <a:rPr kumimoji="1" lang="ko-KR" altLang="en-US"/>
              <a:t> 통합 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543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9C91E-085B-3843-A079-58E8D1A1EB04}"/>
              </a:ext>
            </a:extLst>
          </p:cNvPr>
          <p:cNvSpPr txBox="1"/>
          <p:nvPr/>
        </p:nvSpPr>
        <p:spPr>
          <a:xfrm>
            <a:off x="2712720" y="289560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모듈과 샘플의 표현형 데이터와의 관계</a:t>
            </a:r>
            <a:endParaRPr kumimoji="1" lang="ko-Kore-KR" altLang="en-US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2B951D-E33A-8944-89FF-AEE562D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96" y="1784764"/>
            <a:ext cx="5843270" cy="452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502FD-EF77-4F4F-931F-55C83D6274F9}"/>
              </a:ext>
            </a:extLst>
          </p:cNvPr>
          <p:cNvSpPr txBox="1"/>
          <p:nvPr/>
        </p:nvSpPr>
        <p:spPr>
          <a:xfrm>
            <a:off x="487680" y="777240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예제로</a:t>
            </a:r>
            <a:r>
              <a:rPr kumimoji="1" lang="ko-KR" altLang="en-US" dirty="0"/>
              <a:t> 사용할 데이터는 </a:t>
            </a:r>
            <a:r>
              <a:rPr kumimoji="1" lang="en-US" altLang="ko-KR" dirty="0"/>
              <a:t>Mouse Liver Microarray Data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각각의 샘플 쥐의 다음과 같은 표현형이 수치로 기록되어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289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13A360-2633-BF4E-9293-F290A72B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0" y="1648460"/>
            <a:ext cx="5259070" cy="403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1A9A8-9F96-EE47-847A-663E1B4D2F84}"/>
              </a:ext>
            </a:extLst>
          </p:cNvPr>
          <p:cNvSpPr txBox="1"/>
          <p:nvPr/>
        </p:nvSpPr>
        <p:spPr>
          <a:xfrm>
            <a:off x="288192" y="994871"/>
            <a:ext cx="806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특정한</a:t>
            </a:r>
            <a:r>
              <a:rPr kumimoji="1" lang="ko-KR" altLang="en-US" dirty="0"/>
              <a:t> 표현형과 특정한 모듈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에 있는 유전자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발현이 상관관계를 가진 경우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855FF-335E-4246-9C8C-6BA3E8FF11C0}"/>
              </a:ext>
            </a:extLst>
          </p:cNvPr>
          <p:cNvSpPr txBox="1"/>
          <p:nvPr/>
        </p:nvSpPr>
        <p:spPr>
          <a:xfrm>
            <a:off x="1414302" y="5962720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동시에</a:t>
            </a:r>
            <a:r>
              <a:rPr kumimoji="1" lang="ko-KR" altLang="en-US" dirty="0"/>
              <a:t> 여러가지 표현형과 상관관계를 가진 모듈을 확인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577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FA0185-27A9-694B-8E75-D2E12823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02"/>
            <a:ext cx="9144000" cy="6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31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057A11A-8365-D546-9CBF-4C92F421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904732"/>
            <a:ext cx="7589520" cy="5352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107D3-CD42-C24D-8BDA-7B07F52E9C0B}"/>
              </a:ext>
            </a:extLst>
          </p:cNvPr>
          <p:cNvSpPr txBox="1"/>
          <p:nvPr/>
        </p:nvSpPr>
        <p:spPr>
          <a:xfrm>
            <a:off x="1996440" y="304800"/>
            <a:ext cx="5307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Find out Key genes in the Modules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97908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12D88-E7F6-3E4D-878B-AC1CFBE3CCF0}"/>
              </a:ext>
            </a:extLst>
          </p:cNvPr>
          <p:cNvSpPr txBox="1"/>
          <p:nvPr/>
        </p:nvSpPr>
        <p:spPr>
          <a:xfrm>
            <a:off x="3550920" y="259080"/>
            <a:ext cx="1414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Tutorial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EA7E8-5193-CC40-8203-807E8CAD9555}"/>
              </a:ext>
            </a:extLst>
          </p:cNvPr>
          <p:cNvSpPr txBox="1"/>
          <p:nvPr/>
        </p:nvSpPr>
        <p:spPr>
          <a:xfrm>
            <a:off x="563880" y="1548378"/>
            <a:ext cx="255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1. </a:t>
            </a:r>
            <a:r>
              <a:rPr kumimoji="1" lang="en-US" altLang="ko-Kore-KR" sz="2800" b="1" dirty="0" err="1"/>
              <a:t>Rstudio</a:t>
            </a:r>
            <a:r>
              <a:rPr kumimoji="1" lang="en-US" altLang="ko-Kore-KR" sz="2800" b="1" dirty="0"/>
              <a:t> </a:t>
            </a:r>
            <a:r>
              <a:rPr kumimoji="1" lang="ko-KR" altLang="en-US" sz="2800" b="1" dirty="0"/>
              <a:t>실행 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0059-52EC-E24C-8EC2-A6627882625D}"/>
              </a:ext>
            </a:extLst>
          </p:cNvPr>
          <p:cNvSpPr txBox="1"/>
          <p:nvPr/>
        </p:nvSpPr>
        <p:spPr>
          <a:xfrm>
            <a:off x="563880" y="3167390"/>
            <a:ext cx="2702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2. WCGNA </a:t>
            </a:r>
            <a:r>
              <a:rPr kumimoji="1" lang="ko-KR" altLang="en-US" sz="2800" b="1" dirty="0"/>
              <a:t>설치 </a:t>
            </a:r>
            <a:r>
              <a:rPr kumimoji="1" lang="en-US" altLang="ko-Kore-KR" sz="2800" b="1" dirty="0"/>
              <a:t> 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F5EBB-D4CD-E944-B32B-B517222D4005}"/>
              </a:ext>
            </a:extLst>
          </p:cNvPr>
          <p:cNvSpPr txBox="1"/>
          <p:nvPr/>
        </p:nvSpPr>
        <p:spPr>
          <a:xfrm>
            <a:off x="0" y="880348"/>
            <a:ext cx="932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horvath.genetics.ucla.edu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CoexpressionNetwork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Rpackages</a:t>
            </a:r>
            <a:r>
              <a:rPr kumimoji="1" lang="en" altLang="ko-Kore-KR" dirty="0"/>
              <a:t>/WGCNA/#</a:t>
            </a:r>
            <a:r>
              <a:rPr kumimoji="1" lang="en" altLang="ko-Kore-KR" dirty="0" err="1"/>
              <a:t>WGCNAIntro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7B9D6-3540-C64A-9F7D-780CB8572D6A}"/>
              </a:ext>
            </a:extLst>
          </p:cNvPr>
          <p:cNvSpPr txBox="1"/>
          <p:nvPr/>
        </p:nvSpPr>
        <p:spPr>
          <a:xfrm>
            <a:off x="762000" y="2386578"/>
            <a:ext cx="202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rstudio.com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D51BD-2BBD-F54C-B4A7-9123828BEC8A}"/>
              </a:ext>
            </a:extLst>
          </p:cNvPr>
          <p:cNvSpPr txBox="1"/>
          <p:nvPr/>
        </p:nvSpPr>
        <p:spPr>
          <a:xfrm>
            <a:off x="761019" y="2701558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www.r-project.org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A4A15-C07E-EF46-AB4E-66D3AE92F70C}"/>
              </a:ext>
            </a:extLst>
          </p:cNvPr>
          <p:cNvSpPr txBox="1"/>
          <p:nvPr/>
        </p:nvSpPr>
        <p:spPr>
          <a:xfrm>
            <a:off x="872265" y="3851702"/>
            <a:ext cx="4498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Rstudio</a:t>
            </a:r>
            <a:r>
              <a:rPr kumimoji="1" lang="ko-KR" altLang="en-US" dirty="0"/>
              <a:t>의 콘솔 창에서 다음 명령을 내린다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" altLang="ko-Kore-KR" dirty="0" err="1"/>
              <a:t>install.packages</a:t>
            </a:r>
            <a:r>
              <a:rPr kumimoji="1" lang="en" altLang="ko-Kore-KR" dirty="0"/>
              <a:t>("</a:t>
            </a:r>
            <a:r>
              <a:rPr kumimoji="1" lang="en" altLang="ko-Kore-KR" dirty="0" err="1"/>
              <a:t>BiocManager</a:t>
            </a:r>
            <a:r>
              <a:rPr kumimoji="1" lang="en" altLang="ko-Kore-KR" dirty="0"/>
              <a:t>") </a:t>
            </a:r>
          </a:p>
          <a:p>
            <a:r>
              <a:rPr kumimoji="1" lang="en" altLang="ko-Kore-KR" dirty="0" err="1"/>
              <a:t>BiocManager</a:t>
            </a:r>
            <a:r>
              <a:rPr kumimoji="1" lang="en" altLang="ko-Kore-KR" dirty="0"/>
              <a:t>::install("WGCNA")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ED066DF-4DCA-7548-9D46-3DCC583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4451866"/>
            <a:ext cx="4937760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14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50D17-38C2-0E40-8995-9A6C3AFD17CB}"/>
              </a:ext>
            </a:extLst>
          </p:cNvPr>
          <p:cNvSpPr txBox="1"/>
          <p:nvPr/>
        </p:nvSpPr>
        <p:spPr>
          <a:xfrm>
            <a:off x="1005840" y="502920"/>
            <a:ext cx="4604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설치가 </a:t>
            </a:r>
            <a:r>
              <a:rPr kumimoji="1" lang="ko-KR" altLang="en-US" dirty="0" err="1"/>
              <a:t>완료되었는지의</a:t>
            </a:r>
            <a:r>
              <a:rPr kumimoji="1" lang="ko-KR" altLang="en-US" dirty="0"/>
              <a:t> 확인은 콘솔 창에서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" altLang="ko-Kore-KR" dirty="0"/>
              <a:t>library(WGCNA)</a:t>
            </a:r>
          </a:p>
          <a:p>
            <a:endParaRPr kumimoji="1" lang="en" altLang="ko-Kore-KR" dirty="0"/>
          </a:p>
          <a:p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5AA7475-E7FC-3543-9E1B-BBC3B9AC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813560"/>
            <a:ext cx="58039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2865E-707C-F347-9E4D-26D51B01B7EC}"/>
              </a:ext>
            </a:extLst>
          </p:cNvPr>
          <p:cNvSpPr txBox="1"/>
          <p:nvPr/>
        </p:nvSpPr>
        <p:spPr>
          <a:xfrm>
            <a:off x="770959" y="617041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별다른</a:t>
            </a:r>
            <a:r>
              <a:rPr kumimoji="1" lang="ko-KR" altLang="en-US" dirty="0"/>
              <a:t> 에러 메시지가 없으면 성공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2202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DBB6B-53AB-C44A-90B1-DF1AEE276EE3}"/>
              </a:ext>
            </a:extLst>
          </p:cNvPr>
          <p:cNvSpPr txBox="1"/>
          <p:nvPr/>
        </p:nvSpPr>
        <p:spPr>
          <a:xfrm>
            <a:off x="441960" y="466338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3</a:t>
            </a:r>
            <a:r>
              <a:rPr kumimoji="1" lang="en-US" altLang="ko-Kore-KR" sz="2800" b="1" dirty="0"/>
              <a:t>. </a:t>
            </a:r>
            <a:r>
              <a:rPr kumimoji="1" lang="ko-KR" altLang="en-US" sz="2800" b="1" dirty="0"/>
              <a:t>예제 데이터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DD2CF-B073-3748-AEF1-6B0ED9279F06}"/>
              </a:ext>
            </a:extLst>
          </p:cNvPr>
          <p:cNvSpPr txBox="1"/>
          <p:nvPr/>
        </p:nvSpPr>
        <p:spPr>
          <a:xfrm>
            <a:off x="624840" y="1644729"/>
            <a:ext cx="694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https://horvath.genetics.ucla.edu/html/CoexpressionNetwork/Rpackages/WGCNA/Tutorials/FemaleLiver-Data.zip</a:t>
            </a:r>
            <a:endParaRPr kumimoji="1" lang="en" altLang="ko-Kore-KR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4DC72-3734-254B-9724-BC79219B1399}"/>
              </a:ext>
            </a:extLst>
          </p:cNvPr>
          <p:cNvSpPr txBox="1"/>
          <p:nvPr/>
        </p:nvSpPr>
        <p:spPr>
          <a:xfrm>
            <a:off x="624840" y="1275397"/>
            <a:ext cx="638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데이터를 다운로드하고 적절한 디렉토리에 풀어 넣어보자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7" name="그림 6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807C7391-6328-904D-A6E8-BB6D3856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937391"/>
            <a:ext cx="7721600" cy="212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31EB0-7A7D-3B49-AC31-070C883E55CB}"/>
              </a:ext>
            </a:extLst>
          </p:cNvPr>
          <p:cNvSpPr txBox="1"/>
          <p:nvPr/>
        </p:nvSpPr>
        <p:spPr>
          <a:xfrm>
            <a:off x="624840" y="5582603"/>
            <a:ext cx="770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예에서는</a:t>
            </a:r>
            <a:r>
              <a:rPr kumimoji="1" lang="ko-KR" altLang="en-US" dirty="0"/>
              <a:t> 홈 디렉토리 밑의 </a:t>
            </a:r>
            <a:r>
              <a:rPr kumimoji="1" lang="en-US" altLang="ko-KR" dirty="0"/>
              <a:t>WGCNA </a:t>
            </a:r>
            <a:r>
              <a:rPr kumimoji="1" lang="ko-KR" altLang="en-US" dirty="0"/>
              <a:t>다른 디렉토리에 넣었다고 가정하겠음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743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F995F-01B2-7541-A464-3540DA4F1264}"/>
              </a:ext>
            </a:extLst>
          </p:cNvPr>
          <p:cNvSpPr txBox="1"/>
          <p:nvPr/>
        </p:nvSpPr>
        <p:spPr>
          <a:xfrm>
            <a:off x="1778190" y="578981"/>
            <a:ext cx="603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WGCNA-01.R</a:t>
            </a:r>
            <a:r>
              <a:rPr kumimoji="1" lang="ko-KR" altLang="en-US" sz="2400" b="1" dirty="0"/>
              <a:t>을 열어보자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 </a:t>
            </a:r>
            <a:endParaRPr kumimoji="1" lang="ko-Kore-KR" altLang="en-US" sz="2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6491A47-9737-F945-B997-B32E3FF4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739900"/>
            <a:ext cx="8496300" cy="337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F34DC-A97D-3F44-8033-125E912E2940}"/>
              </a:ext>
            </a:extLst>
          </p:cNvPr>
          <p:cNvSpPr txBox="1"/>
          <p:nvPr/>
        </p:nvSpPr>
        <p:spPr>
          <a:xfrm>
            <a:off x="4084320" y="2590800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데이터가</a:t>
            </a:r>
            <a:r>
              <a:rPr kumimoji="1" lang="ko-KR" altLang="en-US" dirty="0"/>
              <a:t> 들어있는 작업 디렉토리 위치를 지정한다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1C125-49B0-8241-A402-D6C4C872C441}"/>
              </a:ext>
            </a:extLst>
          </p:cNvPr>
          <p:cNvSpPr txBox="1"/>
          <p:nvPr/>
        </p:nvSpPr>
        <p:spPr>
          <a:xfrm>
            <a:off x="4267365" y="4049514"/>
            <a:ext cx="442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LiverFemale3600.csv 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데이터를읽는다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30218-531B-F543-883E-C58A81377BB3}"/>
              </a:ext>
            </a:extLst>
          </p:cNvPr>
          <p:cNvSpPr txBox="1"/>
          <p:nvPr/>
        </p:nvSpPr>
        <p:spPr>
          <a:xfrm>
            <a:off x="323850" y="5768369"/>
            <a:ext cx="2908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데이터의</a:t>
            </a:r>
            <a:r>
              <a:rPr kumimoji="1" lang="ko-KR" altLang="en-US" dirty="0"/>
              <a:t> 내용을 보려면 </a:t>
            </a:r>
            <a:endParaRPr kumimoji="1" lang="en-US" altLang="ko-KR" dirty="0"/>
          </a:p>
          <a:p>
            <a:r>
              <a:rPr kumimoji="1" lang="en-US" altLang="ko-KR" dirty="0"/>
              <a:t>head(</a:t>
            </a:r>
            <a:r>
              <a:rPr kumimoji="1" lang="en-US" altLang="ko-KR" dirty="0" err="1"/>
              <a:t>femData</a:t>
            </a:r>
            <a:r>
              <a:rPr kumimoji="1" lang="en-US" altLang="ko-KR" dirty="0"/>
              <a:t>) </a:t>
            </a:r>
            <a:r>
              <a:rPr kumimoji="1" lang="ko-KR" altLang="en-US" dirty="0"/>
              <a:t>명령을 하면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3117B-24C4-6741-84AD-116175886C13}"/>
              </a:ext>
            </a:extLst>
          </p:cNvPr>
          <p:cNvSpPr txBox="1"/>
          <p:nvPr/>
        </p:nvSpPr>
        <p:spPr>
          <a:xfrm>
            <a:off x="3421685" y="528306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코드를 실행한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1598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B7255EDB-A8CE-BC47-BFE9-0F19A18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47730"/>
            <a:ext cx="9144000" cy="278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5004E-C461-884B-B73E-D47EE859DF6C}"/>
              </a:ext>
            </a:extLst>
          </p:cNvPr>
          <p:cNvSpPr txBox="1"/>
          <p:nvPr/>
        </p:nvSpPr>
        <p:spPr>
          <a:xfrm>
            <a:off x="5915117" y="47839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F2_2, F2_3, F2_14…</a:t>
            </a:r>
            <a:r>
              <a:rPr kumimoji="1" lang="ko-KR" altLang="en-US" dirty="0"/>
              <a:t>등은 샘플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BDF04-767B-3943-8348-DB18DC59817C}"/>
              </a:ext>
            </a:extLst>
          </p:cNvPr>
          <p:cNvSpPr txBox="1"/>
          <p:nvPr/>
        </p:nvSpPr>
        <p:spPr>
          <a:xfrm>
            <a:off x="960120" y="3817496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행은 특정 유전자의 발현 수준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DBF20-6053-1B44-9BA1-EA9C12BA3D94}"/>
              </a:ext>
            </a:extLst>
          </p:cNvPr>
          <p:cNvSpPr txBox="1"/>
          <p:nvPr/>
        </p:nvSpPr>
        <p:spPr>
          <a:xfrm>
            <a:off x="960120" y="4511040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약</a:t>
            </a:r>
            <a:r>
              <a:rPr kumimoji="1" lang="ko-KR" altLang="en-US" dirty="0"/>
              <a:t> </a:t>
            </a:r>
            <a:r>
              <a:rPr kumimoji="1" lang="en-US" altLang="ko-KR" dirty="0"/>
              <a:t>3,600</a:t>
            </a:r>
            <a:r>
              <a:rPr kumimoji="1" lang="ko-KR" altLang="en-US" dirty="0"/>
              <a:t>종류의 유전자 발현 데이터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813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8C168E-6C15-3543-A9D8-9BF208EF1483}"/>
              </a:ext>
            </a:extLst>
          </p:cNvPr>
          <p:cNvSpPr txBox="1"/>
          <p:nvPr/>
        </p:nvSpPr>
        <p:spPr>
          <a:xfrm>
            <a:off x="381345" y="315818"/>
            <a:ext cx="876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/>
              <a:t>대사경로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(Metabolic Pathway)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대사 산물과 이를 형성하는 </a:t>
            </a:r>
            <a:r>
              <a:rPr kumimoji="1" lang="ko-KR" altLang="en-US" dirty="0" err="1"/>
              <a:t>효소들과의</a:t>
            </a:r>
            <a:r>
              <a:rPr kumimoji="1" lang="ko-KR" altLang="en-US" dirty="0"/>
              <a:t> 관계로 형성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0058EF-52CB-9746-B523-175B41DF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" y="859416"/>
            <a:ext cx="914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D93DA-D29B-1848-9946-008F9DE88CCF}"/>
              </a:ext>
            </a:extLst>
          </p:cNvPr>
          <p:cNvSpPr txBox="1"/>
          <p:nvPr/>
        </p:nvSpPr>
        <p:spPr>
          <a:xfrm>
            <a:off x="670964" y="5140037"/>
            <a:ext cx="780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reactome.org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PathwayBrowser</a:t>
            </a:r>
            <a:r>
              <a:rPr kumimoji="1" lang="en" altLang="ko-Kore-KR" dirty="0"/>
              <a:t>/#/R-HSA-1428517&amp;PATH=R-HSA-1430728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916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FD0049-7B4B-D44D-962A-21FEC1FF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60450"/>
            <a:ext cx="91186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0DD04-5727-6045-BDCC-50EE86C93757}"/>
              </a:ext>
            </a:extLst>
          </p:cNvPr>
          <p:cNvSpPr txBox="1"/>
          <p:nvPr/>
        </p:nvSpPr>
        <p:spPr>
          <a:xfrm>
            <a:off x="1778190" y="578981"/>
            <a:ext cx="603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WGCNA-02.R</a:t>
            </a:r>
            <a:r>
              <a:rPr kumimoji="1" lang="ko-KR" altLang="en-US" sz="2400" b="1" dirty="0"/>
              <a:t>을 열어보자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0A9BF-24D0-EA43-99CF-CDAE8A6348E1}"/>
              </a:ext>
            </a:extLst>
          </p:cNvPr>
          <p:cNvSpPr txBox="1"/>
          <p:nvPr/>
        </p:nvSpPr>
        <p:spPr>
          <a:xfrm>
            <a:off x="604996" y="5909687"/>
            <a:ext cx="853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데이터에서</a:t>
            </a:r>
            <a:r>
              <a:rPr kumimoji="1" lang="ko-KR" altLang="en-US" dirty="0"/>
              <a:t> 불필요한 앞부분을 삭제하고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변형하여 </a:t>
            </a:r>
            <a:r>
              <a:rPr kumimoji="1" lang="en-US" altLang="ko-KR" dirty="0"/>
              <a:t>datExpr0 </a:t>
            </a:r>
            <a:r>
              <a:rPr kumimoji="1" lang="ko-KR" altLang="en-US" dirty="0"/>
              <a:t>이라는 곳에 저장한다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1763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C8D9FE3-FA97-A04B-8C98-6C13DE9A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493762"/>
            <a:ext cx="9144000" cy="3870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34AC5-14E5-C642-B2B6-B534A567C12C}"/>
              </a:ext>
            </a:extLst>
          </p:cNvPr>
          <p:cNvSpPr txBox="1"/>
          <p:nvPr/>
        </p:nvSpPr>
        <p:spPr>
          <a:xfrm>
            <a:off x="2423160" y="199644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유전자의</a:t>
            </a:r>
            <a:r>
              <a:rPr kumimoji="1" lang="ko-KR" altLang="en-US" dirty="0"/>
              <a:t> 종류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EA89-CF51-0748-8EB0-AB2F8F0A9CA1}"/>
              </a:ext>
            </a:extLst>
          </p:cNvPr>
          <p:cNvSpPr txBox="1"/>
          <p:nvPr/>
        </p:nvSpPr>
        <p:spPr>
          <a:xfrm>
            <a:off x="5928360" y="3703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2485668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B69C1-3705-E943-91F5-8CAD7CDEDF97}"/>
              </a:ext>
            </a:extLst>
          </p:cNvPr>
          <p:cNvSpPr txBox="1"/>
          <p:nvPr/>
        </p:nvSpPr>
        <p:spPr>
          <a:xfrm>
            <a:off x="1778190" y="578981"/>
            <a:ext cx="625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WGCNA-03.R</a:t>
            </a:r>
            <a:r>
              <a:rPr kumimoji="1" lang="ko-KR" altLang="en-US" sz="2400" b="1" dirty="0"/>
              <a:t>을 열어서 실행 </a:t>
            </a:r>
            <a:endParaRPr kumimoji="1" lang="ko-Kore-KR" altLang="en-US" sz="2400" b="1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C81779-B984-9348-8BC2-67E03214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261110"/>
            <a:ext cx="84709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4B558-0176-F746-B62C-2521A73F7F22}"/>
              </a:ext>
            </a:extLst>
          </p:cNvPr>
          <p:cNvSpPr txBox="1"/>
          <p:nvPr/>
        </p:nvSpPr>
        <p:spPr>
          <a:xfrm>
            <a:off x="685800" y="5935841"/>
            <a:ext cx="475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전체</a:t>
            </a:r>
            <a:r>
              <a:rPr kumimoji="1" lang="ko-KR" altLang="en-US" dirty="0"/>
              <a:t> 데이터를 이용하여</a:t>
            </a:r>
            <a:r>
              <a:rPr kumimoji="1" lang="en-US" altLang="ko-KR" dirty="0"/>
              <a:t> </a:t>
            </a:r>
            <a:r>
              <a:rPr kumimoji="1" lang="en" altLang="ko-Kore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Clusteri</a:t>
            </a:r>
            <a:r>
              <a:rPr kumimoji="1" lang="en-US" altLang="ko-Kore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6FF54-BCED-534E-8840-8B0752302AE4}"/>
              </a:ext>
            </a:extLst>
          </p:cNvPr>
          <p:cNvSpPr txBox="1"/>
          <p:nvPr/>
        </p:nvSpPr>
        <p:spPr>
          <a:xfrm>
            <a:off x="685800" y="6305173"/>
            <a:ext cx="754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을 수행하고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샘플과 지나치게</a:t>
            </a:r>
            <a:r>
              <a:rPr kumimoji="1" lang="en-US" altLang="ko-KR" dirty="0"/>
              <a:t> Expression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차이나는</a:t>
            </a:r>
            <a:r>
              <a:rPr kumimoji="1" lang="ko-KR" altLang="en-US" dirty="0"/>
              <a:t> 샘플을 없앤다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1F0A1-EB3C-0C4F-A486-5045E02800A1}"/>
              </a:ext>
            </a:extLst>
          </p:cNvPr>
          <p:cNvSpPr txBox="1"/>
          <p:nvPr/>
        </p:nvSpPr>
        <p:spPr>
          <a:xfrm>
            <a:off x="4572000" y="3642360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‘</a:t>
            </a:r>
            <a:r>
              <a:rPr kumimoji="1" lang="en-US" altLang="ko-KR" dirty="0"/>
              <a:t>15’</a:t>
            </a:r>
            <a:r>
              <a:rPr kumimoji="1" lang="ko-KR" altLang="en-US" dirty="0"/>
              <a:t>에 선을 표시하고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0B365-2C8A-F542-995B-7A1B7758036B}"/>
              </a:ext>
            </a:extLst>
          </p:cNvPr>
          <p:cNvSpPr txBox="1"/>
          <p:nvPr/>
        </p:nvSpPr>
        <p:spPr>
          <a:xfrm>
            <a:off x="6582410" y="4108589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‘</a:t>
            </a:r>
            <a:r>
              <a:rPr kumimoji="1" lang="en-US" altLang="ko-KR" dirty="0"/>
              <a:t>15’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트리의</a:t>
            </a:r>
            <a:endParaRPr kumimoji="1" lang="en-US" altLang="ko-KR" dirty="0"/>
          </a:p>
          <a:p>
            <a:r>
              <a:rPr kumimoji="1" lang="ko-KR" altLang="en-US" dirty="0"/>
              <a:t>구성성분을 나눈다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700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E10EE3A-7825-6E48-92D5-A9B503B8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774700"/>
            <a:ext cx="60071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12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D11355-EDD4-4F41-A644-D5B0DFCEE897}"/>
              </a:ext>
            </a:extLst>
          </p:cNvPr>
          <p:cNvSpPr txBox="1"/>
          <p:nvPr/>
        </p:nvSpPr>
        <p:spPr>
          <a:xfrm>
            <a:off x="1778190" y="578981"/>
            <a:ext cx="625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WGCNA-04.R</a:t>
            </a:r>
            <a:r>
              <a:rPr kumimoji="1" lang="ko-KR" altLang="en-US" sz="2400" b="1" dirty="0"/>
              <a:t>을 열어서 실행 </a:t>
            </a:r>
            <a:endParaRPr kumimoji="1" lang="ko-Kore-KR" altLang="en-US" sz="24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6A305B5-406D-7447-A6F4-913107FC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224419"/>
            <a:ext cx="7721600" cy="505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7D492-B0A1-0E4A-9017-491B72AF91B9}"/>
              </a:ext>
            </a:extLst>
          </p:cNvPr>
          <p:cNvSpPr txBox="1"/>
          <p:nvPr/>
        </p:nvSpPr>
        <p:spPr>
          <a:xfrm>
            <a:off x="1209541" y="6488668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각각의 샘플의 </a:t>
            </a:r>
            <a:r>
              <a:rPr kumimoji="1" lang="ko-KR" altLang="en-US" dirty="0" err="1"/>
              <a:t>페노타입</a:t>
            </a:r>
            <a:r>
              <a:rPr kumimoji="1" lang="ko-KR" altLang="en-US" dirty="0"/>
              <a:t> 데이터를 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그래프로 표시한다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1368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57F241-0275-9D40-9074-8170C8D5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30" y="0"/>
            <a:ext cx="5674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2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8F6FA-B449-3F4F-B397-CE993CA6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098"/>
            <a:ext cx="9144000" cy="3235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8EBEF-2364-1D44-BAB7-1F5FCD322602}"/>
              </a:ext>
            </a:extLst>
          </p:cNvPr>
          <p:cNvSpPr txBox="1"/>
          <p:nvPr/>
        </p:nvSpPr>
        <p:spPr>
          <a:xfrm>
            <a:off x="1234440" y="5257800"/>
            <a:ext cx="609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datTraits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에는 각 샘플의 </a:t>
            </a:r>
            <a:r>
              <a:rPr kumimoji="1" lang="ko-KR" altLang="en-US" dirty="0" err="1"/>
              <a:t>페노타입</a:t>
            </a:r>
            <a:r>
              <a:rPr kumimoji="1" lang="ko-KR" altLang="en-US" dirty="0"/>
              <a:t> 데이터가 들어있게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1410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78B000-A293-8048-8F2A-3B814C6BC37E}"/>
              </a:ext>
            </a:extLst>
          </p:cNvPr>
          <p:cNvSpPr txBox="1"/>
          <p:nvPr/>
        </p:nvSpPr>
        <p:spPr>
          <a:xfrm>
            <a:off x="1778190" y="578981"/>
            <a:ext cx="625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WGCNA-05.R</a:t>
            </a:r>
            <a:r>
              <a:rPr kumimoji="1" lang="ko-KR" altLang="en-US" sz="2400" b="1" dirty="0"/>
              <a:t>을 열어서 실행 </a:t>
            </a:r>
            <a:endParaRPr kumimoji="1" lang="ko-Kore-KR" altLang="en-US" sz="2400" b="1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4EB4AB6-C341-304A-ADA5-63FB70B5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90" y="1402080"/>
            <a:ext cx="7161530" cy="4767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DC88D-7397-D04B-A781-CC52C42BF08E}"/>
              </a:ext>
            </a:extLst>
          </p:cNvPr>
          <p:cNvSpPr txBox="1"/>
          <p:nvPr/>
        </p:nvSpPr>
        <p:spPr>
          <a:xfrm>
            <a:off x="2137006" y="6346043"/>
            <a:ext cx="486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Scale-Free Network</a:t>
            </a:r>
            <a:r>
              <a:rPr kumimoji="1" lang="ko-KR" altLang="en-US" dirty="0"/>
              <a:t>에서 가지는 최소의 급수는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3327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57C162-E297-ED49-9E52-D420C1C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06400"/>
            <a:ext cx="65913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75F6A6-0275-F344-8380-64E06D699EE4}"/>
              </a:ext>
            </a:extLst>
          </p:cNvPr>
          <p:cNvSpPr txBox="1"/>
          <p:nvPr/>
        </p:nvSpPr>
        <p:spPr>
          <a:xfrm>
            <a:off x="176369" y="202692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급수는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1130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6D2E1-49AC-7845-970E-0B5F5B4320DE}"/>
              </a:ext>
            </a:extLst>
          </p:cNvPr>
          <p:cNvSpPr txBox="1"/>
          <p:nvPr/>
        </p:nvSpPr>
        <p:spPr>
          <a:xfrm>
            <a:off x="1732470" y="440581"/>
            <a:ext cx="625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GitHub</a:t>
            </a:r>
            <a:r>
              <a:rPr kumimoji="1" lang="ko-KR" altLang="en-US" sz="2400" b="1" dirty="0"/>
              <a:t>의 파일 중</a:t>
            </a:r>
            <a:r>
              <a:rPr kumimoji="1" lang="en-US" altLang="ko-KR" sz="2400" b="1" dirty="0"/>
              <a:t> WGCNA-06.R</a:t>
            </a:r>
            <a:r>
              <a:rPr kumimoji="1" lang="ko-KR" altLang="en-US" sz="2400" b="1" dirty="0"/>
              <a:t>을 열어서 실행 </a:t>
            </a:r>
            <a:endParaRPr kumimoji="1" lang="ko-Kore-KR" altLang="en-US" sz="2400" b="1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66C7E6B-894C-E942-9F3E-7E754A7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447800"/>
            <a:ext cx="7937500" cy="396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3F3F6-8CC5-F24D-9CA1-E0BF44FC3D42}"/>
              </a:ext>
            </a:extLst>
          </p:cNvPr>
          <p:cNvSpPr txBox="1"/>
          <p:nvPr/>
        </p:nvSpPr>
        <p:spPr>
          <a:xfrm>
            <a:off x="2255520" y="1598414"/>
            <a:ext cx="322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‘</a:t>
            </a:r>
            <a:r>
              <a:rPr kumimoji="1" lang="en-US" altLang="ko-Kore-KR" dirty="0" err="1"/>
              <a:t>SoftPower</a:t>
            </a:r>
            <a:r>
              <a:rPr kumimoji="1" lang="en-US" altLang="ko-Kore-KR" dirty="0"/>
              <a:t>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설정하고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D51B8-5AA2-414C-8BE4-C042DAB96433}"/>
              </a:ext>
            </a:extLst>
          </p:cNvPr>
          <p:cNvSpPr txBox="1"/>
          <p:nvPr/>
        </p:nvSpPr>
        <p:spPr>
          <a:xfrm>
            <a:off x="1950096" y="5410200"/>
            <a:ext cx="52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Clustering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통하여 유전자의 </a:t>
            </a:r>
            <a:r>
              <a:rPr kumimoji="1" lang="en-US" altLang="ko-KR" dirty="0"/>
              <a:t>similarity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Tree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그림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841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136733-A7CE-AD4A-9BA7-86B3BA58745A}"/>
              </a:ext>
            </a:extLst>
          </p:cNvPr>
          <p:cNvSpPr txBox="1"/>
          <p:nvPr/>
        </p:nvSpPr>
        <p:spPr>
          <a:xfrm>
            <a:off x="765584" y="538192"/>
            <a:ext cx="686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Gene Regulatory network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유전자 발현 조절 관계에 의해서 구축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25187-FB9A-B94D-92D7-2DB734BC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54" y="1201955"/>
            <a:ext cx="5049219" cy="410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CA159-8299-8041-A64E-64334126E4B6}"/>
              </a:ext>
            </a:extLst>
          </p:cNvPr>
          <p:cNvSpPr txBox="1"/>
          <p:nvPr/>
        </p:nvSpPr>
        <p:spPr>
          <a:xfrm>
            <a:off x="1219200" y="5286713"/>
            <a:ext cx="767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주로 유전자 발현을 조절하는 전사인자간의 전사 활성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억제 관계로 구축됨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8270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손바닥이(가) 표시된 사진&#10;&#10;자동 생성된 설명">
            <a:extLst>
              <a:ext uri="{FF2B5EF4-FFF2-40B4-BE49-F238E27FC236}">
                <a16:creationId xmlns:a16="http://schemas.microsoft.com/office/drawing/2014/main" id="{BAAC4678-B6A0-D841-A015-3ACF3BD7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882650"/>
            <a:ext cx="635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2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C5031E-52E2-FC4B-A4DD-420006375EFF}"/>
              </a:ext>
            </a:extLst>
          </p:cNvPr>
          <p:cNvSpPr/>
          <p:nvPr/>
        </p:nvSpPr>
        <p:spPr>
          <a:xfrm>
            <a:off x="3189276" y="40969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WGCNA-07.R</a:t>
            </a:r>
            <a:endParaRPr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D306C4-A319-EE4D-913F-7C759E16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7100"/>
            <a:ext cx="7886700" cy="500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76DDB-DB2D-1744-BFC3-4CCC37ADDBED}"/>
              </a:ext>
            </a:extLst>
          </p:cNvPr>
          <p:cNvSpPr txBox="1"/>
          <p:nvPr/>
        </p:nvSpPr>
        <p:spPr>
          <a:xfrm>
            <a:off x="2225040" y="1097280"/>
            <a:ext cx="553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최소한의</a:t>
            </a:r>
            <a:r>
              <a:rPr kumimoji="1" lang="ko-KR" altLang="en-US" dirty="0"/>
              <a:t> 모듈을 구성하는 유전자를 </a:t>
            </a:r>
            <a:r>
              <a:rPr kumimoji="1" lang="en-US" altLang="ko-KR" dirty="0"/>
              <a:t>30</a:t>
            </a:r>
            <a:r>
              <a:rPr kumimoji="1" lang="ko-KR" altLang="en-US" dirty="0"/>
              <a:t>개로 설정하고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2626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DB3D8B-9A84-A84A-9850-8A4AA420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755650"/>
            <a:ext cx="6527800" cy="534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BD11F-BB58-584F-BF54-05228369C408}"/>
              </a:ext>
            </a:extLst>
          </p:cNvPr>
          <p:cNvSpPr txBox="1"/>
          <p:nvPr/>
        </p:nvSpPr>
        <p:spPr>
          <a:xfrm>
            <a:off x="2392680" y="6102350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모듈에 컬러를 지정하여 플롯을 </a:t>
            </a:r>
            <a:r>
              <a:rPr kumimoji="1" lang="ko-KR" altLang="en-US" dirty="0" err="1"/>
              <a:t>만듬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8149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831A64-B46B-B347-B543-198B7C58082F}"/>
              </a:ext>
            </a:extLst>
          </p:cNvPr>
          <p:cNvSpPr/>
          <p:nvPr/>
        </p:nvSpPr>
        <p:spPr>
          <a:xfrm>
            <a:off x="3189276" y="40969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WGCNA-08.R</a:t>
            </a:r>
            <a:endParaRPr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D272EF-405F-9C4A-8437-108CD48F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0750"/>
            <a:ext cx="4629150" cy="2944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E8068-92E6-AC4D-86E0-20461D917C45}"/>
              </a:ext>
            </a:extLst>
          </p:cNvPr>
          <p:cNvSpPr txBox="1"/>
          <p:nvPr/>
        </p:nvSpPr>
        <p:spPr>
          <a:xfrm>
            <a:off x="3707436" y="92075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모듈 간의 유사 관계를 트리로 그림 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36EED5-94EE-3644-B29B-6C13B677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889" y="3429000"/>
            <a:ext cx="4479111" cy="3171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8D1BBC-DD07-B645-AE8E-B92BE185BCE2}"/>
              </a:ext>
            </a:extLst>
          </p:cNvPr>
          <p:cNvSpPr txBox="1"/>
          <p:nvPr/>
        </p:nvSpPr>
        <p:spPr>
          <a:xfrm>
            <a:off x="3383280" y="243747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.25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나머지 모듈을 통합함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0930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3D362B8-3623-9347-874A-C0A59B49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0400"/>
            <a:ext cx="8496300" cy="5537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9CB0C4-F15D-2C40-B52B-3924FDCA6E0F}"/>
              </a:ext>
            </a:extLst>
          </p:cNvPr>
          <p:cNvSpPr/>
          <p:nvPr/>
        </p:nvSpPr>
        <p:spPr>
          <a:xfrm>
            <a:off x="3822852" y="15061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WGCNA-09.R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5441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5F60EE-F879-6F42-BC8F-7D47BCA3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736600"/>
            <a:ext cx="6362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2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CAA629-C1F7-A946-AD09-A3485534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889"/>
            <a:ext cx="9144000" cy="48542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61F63D-955D-EF48-AFCF-D7CB1CA247E3}"/>
              </a:ext>
            </a:extLst>
          </p:cNvPr>
          <p:cNvSpPr/>
          <p:nvPr/>
        </p:nvSpPr>
        <p:spPr>
          <a:xfrm>
            <a:off x="3822852" y="15061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WGCNA-10.R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6609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5EF15A4-F1D7-7945-8595-DB86D92A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93"/>
            <a:ext cx="9144000" cy="66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0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6389E0C-1D4A-5742-B914-D632284D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20" y="1562100"/>
            <a:ext cx="4800600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E3D907-7E3A-6841-A065-8C5DAE00CE6C}"/>
              </a:ext>
            </a:extLst>
          </p:cNvPr>
          <p:cNvSpPr txBox="1"/>
          <p:nvPr/>
        </p:nvSpPr>
        <p:spPr>
          <a:xfrm>
            <a:off x="487680" y="1767840"/>
            <a:ext cx="192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모듈이</a:t>
            </a:r>
            <a:r>
              <a:rPr kumimoji="1" lang="en-US" altLang="ko-KR" dirty="0"/>
              <a:t>fat</a:t>
            </a:r>
            <a:r>
              <a:rPr kumimoji="1" lang="ko-KR" altLang="en-US" dirty="0"/>
              <a:t> 관련</a:t>
            </a:r>
            <a:endParaRPr kumimoji="1" lang="en-US" altLang="ko-KR" dirty="0"/>
          </a:p>
          <a:p>
            <a:r>
              <a:rPr kumimoji="1" lang="ko-KR" altLang="en-US" dirty="0"/>
              <a:t>표현형과 </a:t>
            </a:r>
            <a:endParaRPr kumimoji="1" lang="en-US" altLang="ko-KR" dirty="0"/>
          </a:p>
          <a:p>
            <a:r>
              <a:rPr kumimoji="1" lang="ko-KR" altLang="en-US" dirty="0"/>
              <a:t>상관이 있는듯</a:t>
            </a:r>
            <a:r>
              <a:rPr kumimoji="1" lang="en-US" altLang="ko-KR" dirty="0"/>
              <a:t>?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4210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81668E-4C0E-4645-927C-1CA1B1E5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00100"/>
            <a:ext cx="9105900" cy="5257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582614-639D-0648-803E-274F1B605187}"/>
              </a:ext>
            </a:extLst>
          </p:cNvPr>
          <p:cNvSpPr/>
          <p:nvPr/>
        </p:nvSpPr>
        <p:spPr>
          <a:xfrm>
            <a:off x="3822852" y="15061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WGCNA-11.R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42163-00F9-DB49-A4EF-649D8C74289A}"/>
              </a:ext>
            </a:extLst>
          </p:cNvPr>
          <p:cNvSpPr txBox="1"/>
          <p:nvPr/>
        </p:nvSpPr>
        <p:spPr>
          <a:xfrm>
            <a:off x="4276956" y="1844040"/>
            <a:ext cx="484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'weight’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magenta </a:t>
            </a:r>
            <a:r>
              <a:rPr kumimoji="1" lang="ko-KR" altLang="en-US" dirty="0"/>
              <a:t>모듈간의 상관 관계를 구함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259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4B081-ED1F-CA4B-B990-2CAB41DE8215}"/>
              </a:ext>
            </a:extLst>
          </p:cNvPr>
          <p:cNvSpPr txBox="1"/>
          <p:nvPr/>
        </p:nvSpPr>
        <p:spPr>
          <a:xfrm>
            <a:off x="734194" y="667383"/>
            <a:ext cx="767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 err="1"/>
              <a:t>Coexpression</a:t>
            </a:r>
            <a:r>
              <a:rPr kumimoji="1" lang="en-US" altLang="ko-Kore-KR" b="1" dirty="0"/>
              <a:t> Network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서로 다른 조건에서 다른 유전자의 발현 상관관계에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의해서 형성됨 </a:t>
            </a:r>
            <a:endParaRPr kumimoji="1" lang="ko-Kore-KR" alt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BF665E2-AF67-D748-A00C-DFAA569B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" y="1596735"/>
            <a:ext cx="8931353" cy="46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3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15A34E3-79C9-0545-9414-B38BA779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704850"/>
            <a:ext cx="5842000" cy="544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47BFC-F7FF-BC40-804F-5D9BACB80331}"/>
              </a:ext>
            </a:extLst>
          </p:cNvPr>
          <p:cNvSpPr txBox="1"/>
          <p:nvPr/>
        </p:nvSpPr>
        <p:spPr>
          <a:xfrm>
            <a:off x="2286000" y="6153150"/>
            <a:ext cx="5415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중심된</a:t>
            </a:r>
            <a:r>
              <a:rPr kumimoji="1" lang="ko-KR" altLang="en-US" dirty="0"/>
              <a:t> 유전자일수록</a:t>
            </a:r>
            <a:endParaRPr kumimoji="1" lang="en-US" altLang="ko-KR" dirty="0"/>
          </a:p>
          <a:p>
            <a:r>
              <a:rPr kumimoji="1" lang="en-US" altLang="ko-KR" dirty="0"/>
              <a:t>Body weight </a:t>
            </a:r>
            <a:r>
              <a:rPr kumimoji="1" lang="ko-KR" altLang="en-US" dirty="0"/>
              <a:t>에 관련된 핵심 유전자일 가능성이 높음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5707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439A3B0-3FDD-FB4B-B24E-94ED70A4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58"/>
            <a:ext cx="9144000" cy="56682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5E3DAE-E712-FB47-9A36-CD63B49BD32B}"/>
              </a:ext>
            </a:extLst>
          </p:cNvPr>
          <p:cNvSpPr/>
          <p:nvPr/>
        </p:nvSpPr>
        <p:spPr>
          <a:xfrm>
            <a:off x="3822852" y="150614"/>
            <a:ext cx="14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 WGCNA-12.R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CCE16-6614-104B-B6A3-7E7109FB8CDC}"/>
              </a:ext>
            </a:extLst>
          </p:cNvPr>
          <p:cNvSpPr txBox="1"/>
          <p:nvPr/>
        </p:nvSpPr>
        <p:spPr>
          <a:xfrm>
            <a:off x="1600200" y="6338053"/>
            <a:ext cx="637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모듈과</a:t>
            </a:r>
            <a:r>
              <a:rPr kumimoji="1" lang="ko-KR" altLang="en-US" dirty="0"/>
              <a:t> 유전자와의 연관 결과를 </a:t>
            </a:r>
            <a:r>
              <a:rPr kumimoji="1" lang="en-US" altLang="ko-KR" dirty="0" err="1"/>
              <a:t>Geneinfo.csv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파일로 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578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3B2BBD97-983F-FC4A-AD0B-F2A6640B4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6"/>
          <a:stretch/>
        </p:blipFill>
        <p:spPr>
          <a:xfrm>
            <a:off x="284666" y="1417320"/>
            <a:ext cx="8574668" cy="5440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26C67-1D05-F348-98D8-0392E9C660B3}"/>
              </a:ext>
            </a:extLst>
          </p:cNvPr>
          <p:cNvSpPr txBox="1"/>
          <p:nvPr/>
        </p:nvSpPr>
        <p:spPr>
          <a:xfrm>
            <a:off x="1935480" y="104798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지정된</a:t>
            </a:r>
            <a:r>
              <a:rPr kumimoji="1" lang="ko-KR" altLang="en-US" dirty="0"/>
              <a:t> 모듈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EE6DC-3FDE-CF46-82BB-4C7F7BE05475}"/>
              </a:ext>
            </a:extLst>
          </p:cNvPr>
          <p:cNvSpPr txBox="1"/>
          <p:nvPr/>
        </p:nvSpPr>
        <p:spPr>
          <a:xfrm>
            <a:off x="3327208" y="49399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지정된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표현형과의</a:t>
            </a:r>
            <a:endParaRPr kumimoji="1" lang="en-US" altLang="ko-KR" dirty="0"/>
          </a:p>
          <a:p>
            <a:r>
              <a:rPr kumimoji="1" lang="ko-KR" altLang="en-US" dirty="0"/>
              <a:t>상관관계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EE5F7-F0EB-1447-88C4-8330F0F89275}"/>
              </a:ext>
            </a:extLst>
          </p:cNvPr>
          <p:cNvSpPr txBox="1"/>
          <p:nvPr/>
        </p:nvSpPr>
        <p:spPr>
          <a:xfrm>
            <a:off x="4572000" y="216991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지정된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표현형과의</a:t>
            </a:r>
            <a:endParaRPr kumimoji="1" lang="en-US" altLang="ko-KR" dirty="0"/>
          </a:p>
          <a:p>
            <a:r>
              <a:rPr kumimoji="1" lang="ko-KR" altLang="en-US" dirty="0"/>
              <a:t>상관관계의</a:t>
            </a:r>
            <a:endParaRPr kumimoji="1" lang="en-US" altLang="ko-KR" dirty="0"/>
          </a:p>
          <a:p>
            <a:r>
              <a:rPr kumimoji="1" lang="en-US" altLang="ko-KR" dirty="0"/>
              <a:t>p-value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6AB43-FDDC-0D46-A26E-293F9E77D66A}"/>
              </a:ext>
            </a:extLst>
          </p:cNvPr>
          <p:cNvSpPr txBox="1"/>
          <p:nvPr/>
        </p:nvSpPr>
        <p:spPr>
          <a:xfrm>
            <a:off x="6057764" y="49398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모듈의</a:t>
            </a:r>
            <a:endParaRPr kumimoji="1" lang="en-US" altLang="ko-Kore-KR" dirty="0"/>
          </a:p>
          <a:p>
            <a:r>
              <a:rPr kumimoji="1" lang="ko-Kore-KR" altLang="en-US" dirty="0"/>
              <a:t>멤버십</a:t>
            </a:r>
          </a:p>
        </p:txBody>
      </p:sp>
    </p:spTree>
    <p:extLst>
      <p:ext uri="{BB962C8B-B14F-4D97-AF65-F5344CB8AC3E}">
        <p14:creationId xmlns:p14="http://schemas.microsoft.com/office/powerpoint/2010/main" val="2931126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3988B9-C7A6-7041-9C15-87D4D8886199}"/>
              </a:ext>
            </a:extLst>
          </p:cNvPr>
          <p:cNvSpPr txBox="1"/>
          <p:nvPr/>
        </p:nvSpPr>
        <p:spPr>
          <a:xfrm>
            <a:off x="1097280" y="746760"/>
            <a:ext cx="660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데이터를 </a:t>
            </a:r>
            <a:r>
              <a:rPr kumimoji="1" lang="en-US" altLang="ko-KR" dirty="0"/>
              <a:t>Python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읽고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Magenta gene</a:t>
            </a:r>
            <a:r>
              <a:rPr kumimoji="1" lang="ko-KR" altLang="en-US" dirty="0"/>
              <a:t> 목록을 분석해보자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9308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89611F-9B2D-714C-B8BA-61C52E6564B8}"/>
              </a:ext>
            </a:extLst>
          </p:cNvPr>
          <p:cNvSpPr txBox="1"/>
          <p:nvPr/>
        </p:nvSpPr>
        <p:spPr>
          <a:xfrm>
            <a:off x="914400" y="108204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horvath.genetics.ucla.edu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CoexpressionNetwork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Rpackages</a:t>
            </a:r>
            <a:r>
              <a:rPr kumimoji="1" lang="en" altLang="ko-Kore-KR" dirty="0"/>
              <a:t>/WGCNA/Tutorials/</a:t>
            </a:r>
            <a:r>
              <a:rPr kumimoji="1" lang="en" altLang="ko-Kore-KR" dirty="0" err="1"/>
              <a:t>index.html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071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CF3F4-5F2E-9F4F-ADC1-406084BDB1B8}"/>
              </a:ext>
            </a:extLst>
          </p:cNvPr>
          <p:cNvSpPr txBox="1"/>
          <p:nvPr/>
        </p:nvSpPr>
        <p:spPr>
          <a:xfrm>
            <a:off x="1265802" y="525303"/>
            <a:ext cx="566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Signaling Network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신호 전달 과정에서의 네트워크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072AA-EFF4-274F-9FFF-D58782AB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09" y="1364096"/>
            <a:ext cx="6383482" cy="4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3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D6442D-B55E-D04C-928B-5F3AD7B13FEA}"/>
              </a:ext>
            </a:extLst>
          </p:cNvPr>
          <p:cNvSpPr txBox="1"/>
          <p:nvPr/>
        </p:nvSpPr>
        <p:spPr>
          <a:xfrm>
            <a:off x="3394364" y="221673"/>
            <a:ext cx="2702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Neural Networks</a:t>
            </a:r>
            <a:endParaRPr kumimoji="1" lang="ko-Kore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734F2-BD6A-EC4C-BC93-8165B947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132820"/>
            <a:ext cx="3468278" cy="510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91116-6EF9-FC42-B99C-E0739C724652}"/>
              </a:ext>
            </a:extLst>
          </p:cNvPr>
          <p:cNvSpPr txBox="1"/>
          <p:nvPr/>
        </p:nvSpPr>
        <p:spPr>
          <a:xfrm>
            <a:off x="928255" y="6400800"/>
            <a:ext cx="24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Santiago Ramón y </a:t>
            </a:r>
            <a:r>
              <a:rPr lang="en" altLang="ko-Kore-KR" dirty="0" err="1"/>
              <a:t>Cajal</a:t>
            </a:r>
            <a:r>
              <a:rPr lang="en" altLang="ko-Kore-KR" dirty="0"/>
              <a:t> 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FC0C11-18A1-2843-A3A1-53B0D88D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63" y="1364095"/>
            <a:ext cx="3200400" cy="440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3D7BE-FEE0-AD40-9870-8D8CA8B4F89D}"/>
              </a:ext>
            </a:extLst>
          </p:cNvPr>
          <p:cNvSpPr txBox="1"/>
          <p:nvPr/>
        </p:nvSpPr>
        <p:spPr>
          <a:xfrm>
            <a:off x="5777345" y="5865213"/>
            <a:ext cx="15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“Connectome”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125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AE392-6C20-FC47-9F14-88A853413619}"/>
              </a:ext>
            </a:extLst>
          </p:cNvPr>
          <p:cNvSpPr txBox="1"/>
          <p:nvPr/>
        </p:nvSpPr>
        <p:spPr>
          <a:xfrm>
            <a:off x="3394364" y="221673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생물학의</a:t>
            </a:r>
            <a:r>
              <a:rPr kumimoji="1" lang="ko-KR" altLang="en-US" sz="2800" b="1" dirty="0"/>
              <a:t> 본질 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8B1C1-012A-F342-9197-3DDECB103F35}"/>
              </a:ext>
            </a:extLst>
          </p:cNvPr>
          <p:cNvSpPr txBox="1"/>
          <p:nvPr/>
        </p:nvSpPr>
        <p:spPr>
          <a:xfrm>
            <a:off x="526473" y="1205345"/>
            <a:ext cx="845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여러 가지 수준 </a:t>
            </a:r>
            <a:r>
              <a:rPr kumimoji="1" lang="en-US" altLang="ko-KR" b="1" dirty="0"/>
              <a:t>(</a:t>
            </a:r>
            <a:r>
              <a:rPr kumimoji="1" lang="ko-KR" altLang="en-US" b="1" dirty="0" err="1"/>
              <a:t>전사체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단백질체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대사체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신호전달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세포 수준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의 네트워크의</a:t>
            </a:r>
            <a:endParaRPr kumimoji="1" lang="en-US" altLang="ko-KR" b="1" dirty="0"/>
          </a:p>
          <a:p>
            <a:r>
              <a:rPr kumimoji="1" lang="ko-KR" altLang="en-US" b="1" dirty="0"/>
              <a:t>구성 요소를 파악하고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이의 전체 구조를 이해하여  </a:t>
            </a:r>
            <a:r>
              <a:rPr kumimoji="1" lang="ko-KR" altLang="en-US" b="1" dirty="0" err="1"/>
              <a:t>생명체로써의</a:t>
            </a:r>
            <a:r>
              <a:rPr kumimoji="1" lang="ko-KR" altLang="en-US" b="1" dirty="0"/>
              <a:t> 기능을 탐구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0225D-230A-2742-AEB7-6BCDE2CE4C7F}"/>
              </a:ext>
            </a:extLst>
          </p:cNvPr>
          <p:cNvSpPr txBox="1"/>
          <p:nvPr/>
        </p:nvSpPr>
        <p:spPr>
          <a:xfrm>
            <a:off x="1940440" y="2312128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”</a:t>
            </a:r>
            <a:r>
              <a:rPr kumimoji="1"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Biology is the investigation of Biological Networks”</a:t>
            </a:r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142B-A359-324B-99A6-8DC0A69BC81C}"/>
              </a:ext>
            </a:extLst>
          </p:cNvPr>
          <p:cNvSpPr txBox="1"/>
          <p:nvPr/>
        </p:nvSpPr>
        <p:spPr>
          <a:xfrm>
            <a:off x="2100810" y="3646069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그렇다면 이러한 네트워크의 특징은 어떠한가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30BB2-08AF-C943-AF01-98F9D424A32A}"/>
              </a:ext>
            </a:extLst>
          </p:cNvPr>
          <p:cNvSpPr txBox="1"/>
          <p:nvPr/>
        </p:nvSpPr>
        <p:spPr>
          <a:xfrm>
            <a:off x="698443" y="4176541"/>
            <a:ext cx="828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많은</a:t>
            </a:r>
            <a:r>
              <a:rPr kumimoji="1" lang="ko-KR" altLang="en-US" dirty="0"/>
              <a:t> 생물학적 네트워크는 비 생물학적 네트워크 </a:t>
            </a:r>
            <a:r>
              <a:rPr kumimoji="1" lang="en-US" altLang="ko-KR" dirty="0"/>
              <a:t>(Web, SNS) </a:t>
            </a:r>
            <a:r>
              <a:rPr kumimoji="1" lang="ko-KR" altLang="en-US" dirty="0"/>
              <a:t>의 특징을 공유한다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195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9686</TotalTime>
  <Words>1221</Words>
  <Application>Microsoft Macintosh PowerPoint</Application>
  <PresentationFormat>화면 슬라이드 쇼(4:3)</PresentationFormat>
  <Paragraphs>211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ArialMT</vt:lpstr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생물학 연구를 위한 컴퓨터 사용기술</dc:title>
  <dc:creator>남궁 석</dc:creator>
  <cp:lastModifiedBy>남궁 석</cp:lastModifiedBy>
  <cp:revision>56</cp:revision>
  <dcterms:created xsi:type="dcterms:W3CDTF">2020-05-07T04:41:15Z</dcterms:created>
  <dcterms:modified xsi:type="dcterms:W3CDTF">2020-05-28T07:08:50Z</dcterms:modified>
</cp:coreProperties>
</file>